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2" r:id="rId7"/>
    <p:sldId id="264" r:id="rId8"/>
    <p:sldId id="263" r:id="rId9"/>
    <p:sldId id="272" r:id="rId10"/>
    <p:sldId id="265" r:id="rId11"/>
    <p:sldId id="266" r:id="rId12"/>
    <p:sldId id="269" r:id="rId13"/>
    <p:sldId id="267" r:id="rId14"/>
    <p:sldId id="268" r:id="rId15"/>
    <p:sldId id="270" r:id="rId16"/>
    <p:sldId id="271"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D06FF-F9DA-4312-B898-A2B28C78F404}" type="datetimeFigureOut">
              <a:rPr lang="en-GB" smtClean="0"/>
              <a:t>04/07/2015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8FC72-9D86-4937-AD33-2ED55FC6F192}" type="slidenum">
              <a:rPr lang="en-GB" smtClean="0"/>
              <a:t>‹#›</a:t>
            </a:fld>
            <a:endParaRPr lang="en-GB"/>
          </a:p>
        </p:txBody>
      </p:sp>
    </p:spTree>
    <p:extLst>
      <p:ext uri="{BB962C8B-B14F-4D97-AF65-F5344CB8AC3E}">
        <p14:creationId xmlns:p14="http://schemas.microsoft.com/office/powerpoint/2010/main" val="419637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been interested in observation and its links to social work and education for many years.</a:t>
            </a:r>
          </a:p>
          <a:p>
            <a:r>
              <a:rPr lang="en-GB" dirty="0" smtClean="0"/>
              <a:t>Classic example as a Practice Assessor with pen.</a:t>
            </a:r>
          </a:p>
          <a:p>
            <a:r>
              <a:rPr lang="en-GB" dirty="0" smtClean="0"/>
              <a:t>The</a:t>
            </a:r>
            <a:r>
              <a:rPr lang="en-GB" baseline="0" dirty="0" smtClean="0"/>
              <a:t> insight PEs get from undertaking direct observations from students’ practice – richness of understanding and depth.</a:t>
            </a:r>
          </a:p>
          <a:p>
            <a:r>
              <a:rPr lang="en-GB" baseline="0" dirty="0" smtClean="0"/>
              <a:t>Powerful nature of peer observation of teaching – real opportunity to impact positively on teaching experience.</a:t>
            </a:r>
            <a:endParaRPr lang="en-GB" dirty="0"/>
          </a:p>
        </p:txBody>
      </p:sp>
      <p:sp>
        <p:nvSpPr>
          <p:cNvPr id="4" name="Slide Number Placeholder 3"/>
          <p:cNvSpPr>
            <a:spLocks noGrp="1"/>
          </p:cNvSpPr>
          <p:nvPr>
            <p:ph type="sldNum" sz="quarter" idx="10"/>
          </p:nvPr>
        </p:nvSpPr>
        <p:spPr/>
        <p:txBody>
          <a:bodyPr/>
          <a:lstStyle/>
          <a:p>
            <a:fld id="{2868FC72-9D86-4937-AD33-2ED55FC6F192}" type="slidenum">
              <a:rPr lang="en-GB" smtClean="0"/>
              <a:t>3</a:t>
            </a:fld>
            <a:endParaRPr lang="en-GB"/>
          </a:p>
        </p:txBody>
      </p:sp>
    </p:spTree>
    <p:extLst>
      <p:ext uri="{BB962C8B-B14F-4D97-AF65-F5344CB8AC3E}">
        <p14:creationId xmlns:p14="http://schemas.microsoft.com/office/powerpoint/2010/main" val="126999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narrow down this interest, at the moment I am beginning by focusing on a</a:t>
            </a:r>
            <a:r>
              <a:rPr lang="en-GB" baseline="0" dirty="0" smtClean="0"/>
              <a:t> particular pedagogic project arising from my teaching.</a:t>
            </a:r>
            <a:endParaRPr lang="en-GB" dirty="0"/>
          </a:p>
        </p:txBody>
      </p:sp>
      <p:sp>
        <p:nvSpPr>
          <p:cNvPr id="4" name="Slide Number Placeholder 3"/>
          <p:cNvSpPr>
            <a:spLocks noGrp="1"/>
          </p:cNvSpPr>
          <p:nvPr>
            <p:ph type="sldNum" sz="quarter" idx="10"/>
          </p:nvPr>
        </p:nvSpPr>
        <p:spPr/>
        <p:txBody>
          <a:bodyPr/>
          <a:lstStyle/>
          <a:p>
            <a:fld id="{2868FC72-9D86-4937-AD33-2ED55FC6F192}" type="slidenum">
              <a:rPr lang="en-GB" smtClean="0"/>
              <a:t>4</a:t>
            </a:fld>
            <a:endParaRPr lang="en-GB"/>
          </a:p>
        </p:txBody>
      </p:sp>
    </p:spTree>
    <p:extLst>
      <p:ext uri="{BB962C8B-B14F-4D97-AF65-F5344CB8AC3E}">
        <p14:creationId xmlns:p14="http://schemas.microsoft.com/office/powerpoint/2010/main" val="280425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run this module in a range of guises on</a:t>
            </a:r>
            <a:r>
              <a:rPr lang="en-GB" baseline="0" dirty="0" smtClean="0"/>
              <a:t> and off for 10 years now. Each year feedback has been extremely positive – students appear to learn a great deal from the process of observing and seeking to apply theoretical ideas.</a:t>
            </a:r>
            <a:endParaRPr lang="en-GB" dirty="0"/>
          </a:p>
        </p:txBody>
      </p:sp>
      <p:sp>
        <p:nvSpPr>
          <p:cNvPr id="4" name="Slide Number Placeholder 3"/>
          <p:cNvSpPr>
            <a:spLocks noGrp="1"/>
          </p:cNvSpPr>
          <p:nvPr>
            <p:ph type="sldNum" sz="quarter" idx="10"/>
          </p:nvPr>
        </p:nvSpPr>
        <p:spPr/>
        <p:txBody>
          <a:bodyPr/>
          <a:lstStyle/>
          <a:p>
            <a:fld id="{2868FC72-9D86-4937-AD33-2ED55FC6F192}" type="slidenum">
              <a:rPr lang="en-GB" smtClean="0"/>
              <a:t>5</a:t>
            </a:fld>
            <a:endParaRPr lang="en-GB"/>
          </a:p>
        </p:txBody>
      </p:sp>
    </p:spTree>
    <p:extLst>
      <p:ext uri="{BB962C8B-B14F-4D97-AF65-F5344CB8AC3E}">
        <p14:creationId xmlns:p14="http://schemas.microsoft.com/office/powerpoint/2010/main" val="299096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a:t>
            </a:r>
            <a:r>
              <a:rPr lang="en-GB" baseline="0" dirty="0" smtClean="0"/>
              <a:t> students have really grasped this assessment and run with it – last year over 25% got firsts and the most of the rest achieved 2.1s (from a cohort of 56). EE comments very positive. I met with our EE last year who really encouraged me to research student learning on module – said nowhere else doing this in the same way and the results we were achieving were great. So I decided to research how it is all going so right!</a:t>
            </a:r>
            <a:endParaRPr lang="en-GB" dirty="0"/>
          </a:p>
        </p:txBody>
      </p:sp>
      <p:sp>
        <p:nvSpPr>
          <p:cNvPr id="4" name="Slide Number Placeholder 3"/>
          <p:cNvSpPr>
            <a:spLocks noGrp="1"/>
          </p:cNvSpPr>
          <p:nvPr>
            <p:ph type="sldNum" sz="quarter" idx="10"/>
          </p:nvPr>
        </p:nvSpPr>
        <p:spPr/>
        <p:txBody>
          <a:bodyPr/>
          <a:lstStyle/>
          <a:p>
            <a:fld id="{2868FC72-9D86-4937-AD33-2ED55FC6F192}" type="slidenum">
              <a:rPr lang="en-GB" smtClean="0"/>
              <a:t>6</a:t>
            </a:fld>
            <a:endParaRPr lang="en-GB"/>
          </a:p>
        </p:txBody>
      </p:sp>
    </p:spTree>
    <p:extLst>
      <p:ext uri="{BB962C8B-B14F-4D97-AF65-F5344CB8AC3E}">
        <p14:creationId xmlns:p14="http://schemas.microsoft.com/office/powerpoint/2010/main" val="157842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know what I am about to do can be perceived as cherry picking in many ways – I am going into my data to pull out quotes out of context and ones I am particularly</a:t>
            </a:r>
            <a:r>
              <a:rPr lang="en-GB" baseline="0" dirty="0" smtClean="0"/>
              <a:t> impressed by. This isn’t something I will continue when I analyse my data more formally but I have drawn out some focus group comments (out of context and not formally analysed) just to give you a feel of some of the material and some of the issues students are raising. I am </a:t>
            </a:r>
            <a:r>
              <a:rPr lang="en-GB" baseline="0" dirty="0" err="1" smtClean="0"/>
              <a:t>chosing</a:t>
            </a:r>
            <a:r>
              <a:rPr lang="en-GB" baseline="0" dirty="0" smtClean="0"/>
              <a:t> to use direct quotes to do this so I </a:t>
            </a:r>
            <a:r>
              <a:rPr lang="en-GB" baseline="0" dirty="0" err="1" smtClean="0"/>
              <a:t>convery</a:t>
            </a:r>
            <a:r>
              <a:rPr lang="en-GB" baseline="0" dirty="0" smtClean="0"/>
              <a:t> meaning as fully as possible.</a:t>
            </a:r>
            <a:endParaRPr lang="en-GB" dirty="0"/>
          </a:p>
        </p:txBody>
      </p:sp>
      <p:sp>
        <p:nvSpPr>
          <p:cNvPr id="4" name="Slide Number Placeholder 3"/>
          <p:cNvSpPr>
            <a:spLocks noGrp="1"/>
          </p:cNvSpPr>
          <p:nvPr>
            <p:ph type="sldNum" sz="quarter" idx="10"/>
          </p:nvPr>
        </p:nvSpPr>
        <p:spPr/>
        <p:txBody>
          <a:bodyPr/>
          <a:lstStyle/>
          <a:p>
            <a:fld id="{2868FC72-9D86-4937-AD33-2ED55FC6F192}" type="slidenum">
              <a:rPr lang="en-GB" smtClean="0"/>
              <a:t>9</a:t>
            </a:fld>
            <a:endParaRPr lang="en-GB"/>
          </a:p>
        </p:txBody>
      </p:sp>
    </p:spTree>
    <p:extLst>
      <p:ext uri="{BB962C8B-B14F-4D97-AF65-F5344CB8AC3E}">
        <p14:creationId xmlns:p14="http://schemas.microsoft.com/office/powerpoint/2010/main" val="234940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a:t>
            </a:r>
            <a:endParaRPr lang="en-GB" dirty="0"/>
          </a:p>
        </p:txBody>
      </p:sp>
      <p:sp>
        <p:nvSpPr>
          <p:cNvPr id="4" name="Slide Number Placeholder 3"/>
          <p:cNvSpPr>
            <a:spLocks noGrp="1"/>
          </p:cNvSpPr>
          <p:nvPr>
            <p:ph type="sldNum" sz="quarter" idx="10"/>
          </p:nvPr>
        </p:nvSpPr>
        <p:spPr/>
        <p:txBody>
          <a:bodyPr/>
          <a:lstStyle/>
          <a:p>
            <a:fld id="{2868FC72-9D86-4937-AD33-2ED55FC6F192}" type="slidenum">
              <a:rPr lang="en-GB" smtClean="0"/>
              <a:t>10</a:t>
            </a:fld>
            <a:endParaRPr lang="en-GB"/>
          </a:p>
        </p:txBody>
      </p:sp>
    </p:spTree>
    <p:extLst>
      <p:ext uri="{BB962C8B-B14F-4D97-AF65-F5344CB8AC3E}">
        <p14:creationId xmlns:p14="http://schemas.microsoft.com/office/powerpoint/2010/main" val="48686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were asked not to write things down during their observations</a:t>
            </a:r>
            <a:r>
              <a:rPr lang="en-GB" baseline="0" dirty="0" smtClean="0"/>
              <a:t> but to process record asap afterwards. </a:t>
            </a:r>
            <a:endParaRPr lang="en-GB" dirty="0"/>
          </a:p>
        </p:txBody>
      </p:sp>
      <p:sp>
        <p:nvSpPr>
          <p:cNvPr id="4" name="Slide Number Placeholder 3"/>
          <p:cNvSpPr>
            <a:spLocks noGrp="1"/>
          </p:cNvSpPr>
          <p:nvPr>
            <p:ph type="sldNum" sz="quarter" idx="10"/>
          </p:nvPr>
        </p:nvSpPr>
        <p:spPr/>
        <p:txBody>
          <a:bodyPr/>
          <a:lstStyle/>
          <a:p>
            <a:fld id="{2868FC72-9D86-4937-AD33-2ED55FC6F192}" type="slidenum">
              <a:rPr lang="en-GB" smtClean="0"/>
              <a:t>13</a:t>
            </a:fld>
            <a:endParaRPr lang="en-GB"/>
          </a:p>
        </p:txBody>
      </p:sp>
    </p:spTree>
    <p:extLst>
      <p:ext uri="{BB962C8B-B14F-4D97-AF65-F5344CB8AC3E}">
        <p14:creationId xmlns:p14="http://schemas.microsoft.com/office/powerpoint/2010/main" val="23389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09BC86A-27A8-4EEE-90A9-9F0D42A0B89E}" type="datetimeFigureOut">
              <a:rPr lang="en-GB" smtClean="0"/>
              <a:t>04/07/2015</a:t>
            </a:fld>
            <a:endParaRPr lang="en-GB"/>
          </a:p>
        </p:txBody>
      </p:sp>
      <p:sp>
        <p:nvSpPr>
          <p:cNvPr id="2" name="Footer Placeholder 1"/>
          <p:cNvSpPr>
            <a:spLocks noGrp="1"/>
          </p:cNvSpPr>
          <p:nvPr>
            <p:ph type="ftr" sz="quarter" idx="11"/>
          </p:nvPr>
        </p:nvSpPr>
        <p:spPr/>
        <p:txBody>
          <a:bodyPr/>
          <a:lstStyle/>
          <a:p>
            <a:endParaRPr lang="en-GB"/>
          </a:p>
        </p:txBody>
      </p:sp>
      <p:sp>
        <p:nvSpPr>
          <p:cNvPr id="15" name="Slide Number Placeholder 14"/>
          <p:cNvSpPr>
            <a:spLocks noGrp="1"/>
          </p:cNvSpPr>
          <p:nvPr>
            <p:ph type="sldNum" sz="quarter" idx="12"/>
          </p:nvPr>
        </p:nvSpPr>
        <p:spPr>
          <a:xfrm>
            <a:off x="8229600" y="6473952"/>
            <a:ext cx="758952" cy="246888"/>
          </a:xfrm>
        </p:spPr>
        <p:txBody>
          <a:bodyPr/>
          <a:lstStyle/>
          <a:p>
            <a:fld id="{2FFDCF4A-9C16-4324-80F0-B6AA96891DB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9BC86A-27A8-4EEE-90A9-9F0D42A0B89E}" type="datetimeFigureOut">
              <a:rPr lang="en-GB" smtClean="0"/>
              <a:t>04/07/2015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DCF4A-9C16-4324-80F0-B6AA96891DB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9BC86A-27A8-4EEE-90A9-9F0D42A0B89E}" type="datetimeFigureOut">
              <a:rPr lang="en-GB" smtClean="0"/>
              <a:t>04/07/2015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DCF4A-9C16-4324-80F0-B6AA96891DB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09BC86A-27A8-4EEE-90A9-9F0D42A0B89E}" type="datetimeFigureOut">
              <a:rPr lang="en-GB" smtClean="0"/>
              <a:t>04/07/2015</a:t>
            </a:fld>
            <a:endParaRPr lang="en-GB"/>
          </a:p>
        </p:txBody>
      </p:sp>
      <p:sp>
        <p:nvSpPr>
          <p:cNvPr id="19" name="Footer Placeholder 18"/>
          <p:cNvSpPr>
            <a:spLocks noGrp="1"/>
          </p:cNvSpPr>
          <p:nvPr>
            <p:ph type="ftr" sz="quarter" idx="11"/>
          </p:nvPr>
        </p:nvSpPr>
        <p:spPr>
          <a:xfrm>
            <a:off x="3581400" y="76200"/>
            <a:ext cx="2895600" cy="288925"/>
          </a:xfrm>
        </p:spPr>
        <p:txBody>
          <a:bodyPr/>
          <a:lstStyle/>
          <a:p>
            <a:endParaRPr lang="en-GB"/>
          </a:p>
        </p:txBody>
      </p:sp>
      <p:sp>
        <p:nvSpPr>
          <p:cNvPr id="16" name="Slide Number Placeholder 15"/>
          <p:cNvSpPr>
            <a:spLocks noGrp="1"/>
          </p:cNvSpPr>
          <p:nvPr>
            <p:ph type="sldNum" sz="quarter" idx="12"/>
          </p:nvPr>
        </p:nvSpPr>
        <p:spPr>
          <a:xfrm>
            <a:off x="8229600" y="6473952"/>
            <a:ext cx="758952" cy="246888"/>
          </a:xfrm>
        </p:spPr>
        <p:txBody>
          <a:bodyPr/>
          <a:lstStyle/>
          <a:p>
            <a:fld id="{2FFDCF4A-9C16-4324-80F0-B6AA96891DB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09BC86A-27A8-4EEE-90A9-9F0D42A0B89E}" type="datetimeFigureOut">
              <a:rPr lang="en-GB" smtClean="0"/>
              <a:t>04/07/2015</a:t>
            </a:fld>
            <a:endParaRPr lang="en-GB"/>
          </a:p>
        </p:txBody>
      </p:sp>
      <p:sp>
        <p:nvSpPr>
          <p:cNvPr id="11" name="Footer Placeholder 10"/>
          <p:cNvSpPr>
            <a:spLocks noGrp="1"/>
          </p:cNvSpPr>
          <p:nvPr>
            <p:ph type="ftr" sz="quarter" idx="11"/>
          </p:nvPr>
        </p:nvSpPr>
        <p:spPr/>
        <p:txBody>
          <a:bodyPr/>
          <a:lstStyle/>
          <a:p>
            <a:endParaRPr lang="en-GB"/>
          </a:p>
        </p:txBody>
      </p:sp>
      <p:sp>
        <p:nvSpPr>
          <p:cNvPr id="16" name="Slide Number Placeholder 15"/>
          <p:cNvSpPr>
            <a:spLocks noGrp="1"/>
          </p:cNvSpPr>
          <p:nvPr>
            <p:ph type="sldNum" sz="quarter" idx="12"/>
          </p:nvPr>
        </p:nvSpPr>
        <p:spPr/>
        <p:txBody>
          <a:bodyPr/>
          <a:lstStyle/>
          <a:p>
            <a:fld id="{2FFDCF4A-9C16-4324-80F0-B6AA96891DB3}" type="slidenum">
              <a:rPr lang="en-GB" smtClean="0"/>
              <a:t>‹#›</a:t>
            </a:fld>
            <a:endParaRPr lang="en-GB"/>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09BC86A-27A8-4EEE-90A9-9F0D42A0B89E}" type="datetimeFigureOut">
              <a:rPr lang="en-GB" smtClean="0"/>
              <a:t>04/07/2015</a:t>
            </a:fld>
            <a:endParaRPr lang="en-GB"/>
          </a:p>
        </p:txBody>
      </p:sp>
      <p:sp>
        <p:nvSpPr>
          <p:cNvPr id="10" name="Footer Placeholder 9"/>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2FFDCF4A-9C16-4324-80F0-B6AA96891DB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09BC86A-27A8-4EEE-90A9-9F0D42A0B89E}" type="datetimeFigureOut">
              <a:rPr lang="en-GB" smtClean="0"/>
              <a:t>04/07/2015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229600" y="6477000"/>
            <a:ext cx="762000" cy="246888"/>
          </a:xfrm>
        </p:spPr>
        <p:txBody>
          <a:bodyPr/>
          <a:lstStyle/>
          <a:p>
            <a:fld id="{2FFDCF4A-9C16-4324-80F0-B6AA96891DB3}" type="slidenum">
              <a:rPr lang="en-GB" smtClean="0"/>
              <a:t>‹#›</a:t>
            </a:fld>
            <a:endParaRPr lang="en-GB"/>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09BC86A-27A8-4EEE-90A9-9F0D42A0B89E}" type="datetimeFigureOut">
              <a:rPr lang="en-GB" smtClean="0"/>
              <a:t>04/07/2015</a:t>
            </a:fld>
            <a:endParaRPr lang="en-GB"/>
          </a:p>
        </p:txBody>
      </p:sp>
      <p:sp>
        <p:nvSpPr>
          <p:cNvPr id="21" name="Footer Placeholder 20"/>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DCF4A-9C16-4324-80F0-B6AA96891DB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9BC86A-27A8-4EEE-90A9-9F0D42A0B89E}" type="datetimeFigureOut">
              <a:rPr lang="en-GB" smtClean="0"/>
              <a:t>04/07/2015</a:t>
            </a:fld>
            <a:endParaRPr lang="en-GB"/>
          </a:p>
        </p:txBody>
      </p:sp>
      <p:sp>
        <p:nvSpPr>
          <p:cNvPr id="24" name="Footer Placeholder 23"/>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DCF4A-9C16-4324-80F0-B6AA96891DB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09BC86A-27A8-4EEE-90A9-9F0D42A0B89E}" type="datetimeFigureOut">
              <a:rPr lang="en-GB" smtClean="0"/>
              <a:t>04/07/2015</a:t>
            </a:fld>
            <a:endParaRPr lang="en-GB"/>
          </a:p>
        </p:txBody>
      </p:sp>
      <p:sp>
        <p:nvSpPr>
          <p:cNvPr id="29" name="Footer Placeholder 28"/>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DCF4A-9C16-4324-80F0-B6AA96891DB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09BC86A-27A8-4EEE-90A9-9F0D42A0B89E}" type="datetimeFigureOut">
              <a:rPr lang="en-GB" smtClean="0"/>
              <a:t>04/07/2015</a:t>
            </a:fld>
            <a:endParaRPr lang="en-GB"/>
          </a:p>
        </p:txBody>
      </p:sp>
      <p:sp>
        <p:nvSpPr>
          <p:cNvPr id="5" name="Footer Placeholder 4"/>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2FFDCF4A-9C16-4324-80F0-B6AA96891DB3}" type="slidenum">
              <a:rPr lang="en-GB" smtClean="0"/>
              <a:t>‹#›</a:t>
            </a:fld>
            <a:endParaRPr lang="en-GB"/>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09BC86A-27A8-4EEE-90A9-9F0D42A0B89E}" type="datetimeFigureOut">
              <a:rPr lang="en-GB" smtClean="0"/>
              <a:t>04/07/2015</a:t>
            </a:fld>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GB"/>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FFDCF4A-9C16-4324-80F0-B6AA96891DB3}" type="slidenum">
              <a:rPr lang="en-GB" smtClean="0"/>
              <a:t>‹#›</a:t>
            </a:fld>
            <a:endParaRPr lang="en-GB"/>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Standing on the outside looking in</a:t>
            </a:r>
            <a:endParaRPr lang="en-GB" dirty="0"/>
          </a:p>
        </p:txBody>
      </p:sp>
      <p:sp>
        <p:nvSpPr>
          <p:cNvPr id="3" name="Subtitle 2"/>
          <p:cNvSpPr>
            <a:spLocks noGrp="1"/>
          </p:cNvSpPr>
          <p:nvPr>
            <p:ph type="subTitle" idx="1"/>
          </p:nvPr>
        </p:nvSpPr>
        <p:spPr/>
        <p:txBody>
          <a:bodyPr/>
          <a:lstStyle/>
          <a:p>
            <a:r>
              <a:rPr lang="en-GB" dirty="0" err="1" smtClean="0"/>
              <a:t>Dr.</a:t>
            </a:r>
            <a:r>
              <a:rPr lang="en-GB" dirty="0" smtClean="0"/>
              <a:t> Pat Cartney 2015</a:t>
            </a:r>
            <a:endParaRPr lang="en-GB" dirty="0"/>
          </a:p>
        </p:txBody>
      </p:sp>
    </p:spTree>
    <p:extLst>
      <p:ext uri="{BB962C8B-B14F-4D97-AF65-F5344CB8AC3E}">
        <p14:creationId xmlns:p14="http://schemas.microsoft.com/office/powerpoint/2010/main" val="278629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Comments on learning via observation process</a:t>
            </a:r>
            <a:endParaRPr lang="en-GB" dirty="0"/>
          </a:p>
        </p:txBody>
      </p:sp>
      <p:sp>
        <p:nvSpPr>
          <p:cNvPr id="3" name="Content Placeholder 2"/>
          <p:cNvSpPr>
            <a:spLocks noGrp="1"/>
          </p:cNvSpPr>
          <p:nvPr>
            <p:ph idx="1"/>
          </p:nvPr>
        </p:nvSpPr>
        <p:spPr/>
        <p:txBody>
          <a:bodyPr>
            <a:normAutofit lnSpcReduction="10000"/>
          </a:bodyPr>
          <a:lstStyle/>
          <a:p>
            <a:r>
              <a:rPr lang="en-GB" i="1" dirty="0" smtClean="0"/>
              <a:t>It was actually quite nice spending some time observing. Because like the team I am in on placement, it is just constantly bombarded….Actually sitting there for an hour and watching like a child interact with their parent or someone else and just looking around the room to see what’s there. It was something I hadn’t done for so long ..just kind of taking it in…it is really important to observe the kind of context you are in.   </a:t>
            </a:r>
            <a:endParaRPr lang="en-GB" i="1" dirty="0"/>
          </a:p>
        </p:txBody>
      </p:sp>
    </p:spTree>
    <p:extLst>
      <p:ext uri="{BB962C8B-B14F-4D97-AF65-F5344CB8AC3E}">
        <p14:creationId xmlns:p14="http://schemas.microsoft.com/office/powerpoint/2010/main" val="101961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r>
              <a:rPr lang="en-GB" i="1" dirty="0" smtClean="0"/>
              <a:t>You just learn things about people’s lives…in a kind of as natural environment as possible…it opened my eyes about the kind of art of observing rather than constantly interacting…</a:t>
            </a:r>
          </a:p>
          <a:p>
            <a:r>
              <a:rPr lang="en-GB" i="1" dirty="0" smtClean="0"/>
              <a:t>In assessments you don’t always need to ask how do you do this? How do you do that? ..You can get a lot of that information from just watching… </a:t>
            </a:r>
            <a:endParaRPr lang="en-GB" i="1" dirty="0"/>
          </a:p>
        </p:txBody>
      </p:sp>
    </p:spTree>
    <p:extLst>
      <p:ext uri="{BB962C8B-B14F-4D97-AF65-F5344CB8AC3E}">
        <p14:creationId xmlns:p14="http://schemas.microsoft.com/office/powerpoint/2010/main" val="240414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Working with theoretical concepts </a:t>
            </a:r>
            <a:endParaRPr lang="en-GB" dirty="0"/>
          </a:p>
        </p:txBody>
      </p:sp>
      <p:sp>
        <p:nvSpPr>
          <p:cNvPr id="3" name="Content Placeholder 2"/>
          <p:cNvSpPr>
            <a:spLocks noGrp="1"/>
          </p:cNvSpPr>
          <p:nvPr>
            <p:ph idx="1"/>
          </p:nvPr>
        </p:nvSpPr>
        <p:spPr/>
        <p:txBody>
          <a:bodyPr>
            <a:normAutofit fontScale="92500" lnSpcReduction="10000"/>
          </a:bodyPr>
          <a:lstStyle/>
          <a:p>
            <a:r>
              <a:rPr lang="en-GB" i="1" dirty="0" smtClean="0"/>
              <a:t>Looking at sociology goes jointly with ideas about subjectivity and where you are coming from with your lens and your perspective to be able to think</a:t>
            </a:r>
          </a:p>
          <a:p>
            <a:r>
              <a:rPr lang="en-GB" i="1" dirty="0" smtClean="0"/>
              <a:t>The sociology background helped to put what I was seeing into the bigger picture and made me feel more politically motivated.</a:t>
            </a:r>
          </a:p>
          <a:p>
            <a:r>
              <a:rPr lang="en-GB" i="1" dirty="0" smtClean="0"/>
              <a:t>Some of the </a:t>
            </a:r>
            <a:r>
              <a:rPr lang="en-GB" i="1" dirty="0" smtClean="0"/>
              <a:t>psychological theories </a:t>
            </a:r>
            <a:r>
              <a:rPr lang="en-GB" i="1" dirty="0" smtClean="0"/>
              <a:t>are definitely applicable when children haven’t reached certain milestones and you see developmentally they really are quite behind. </a:t>
            </a:r>
            <a:endParaRPr lang="en-GB" i="1" dirty="0"/>
          </a:p>
        </p:txBody>
      </p:sp>
    </p:spTree>
    <p:extLst>
      <p:ext uri="{BB962C8B-B14F-4D97-AF65-F5344CB8AC3E}">
        <p14:creationId xmlns:p14="http://schemas.microsoft.com/office/powerpoint/2010/main" val="2906362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for Future </a:t>
            </a:r>
            <a:r>
              <a:rPr lang="en-GB" dirty="0" err="1" smtClean="0"/>
              <a:t>practicE</a:t>
            </a:r>
            <a:endParaRPr lang="en-GB" dirty="0"/>
          </a:p>
        </p:txBody>
      </p:sp>
      <p:sp>
        <p:nvSpPr>
          <p:cNvPr id="3" name="Content Placeholder 2"/>
          <p:cNvSpPr>
            <a:spLocks noGrp="1"/>
          </p:cNvSpPr>
          <p:nvPr>
            <p:ph idx="1"/>
          </p:nvPr>
        </p:nvSpPr>
        <p:spPr/>
        <p:txBody>
          <a:bodyPr>
            <a:normAutofit fontScale="92500"/>
          </a:bodyPr>
          <a:lstStyle/>
          <a:p>
            <a:r>
              <a:rPr lang="en-GB" i="1" dirty="0" smtClean="0"/>
              <a:t>Not writing things down meant I had to be more present in the moment.</a:t>
            </a:r>
          </a:p>
          <a:p>
            <a:r>
              <a:rPr lang="en-GB" i="1" dirty="0"/>
              <a:t>N</a:t>
            </a:r>
            <a:r>
              <a:rPr lang="en-GB" i="1" dirty="0" smtClean="0"/>
              <a:t>ot having that piece of paper to hide behind made me question some of the defence mechanisms I have.</a:t>
            </a:r>
          </a:p>
          <a:p>
            <a:r>
              <a:rPr lang="en-GB" i="1" dirty="0" smtClean="0"/>
              <a:t>Now I don’t write many notes in practice...I don’t do it when I am talking to children at all. It has helped me bring a bit of myself to my practice so I am not just a robot asking questions and writing.</a:t>
            </a:r>
            <a:endParaRPr lang="en-GB" i="1" dirty="0"/>
          </a:p>
        </p:txBody>
      </p:sp>
    </p:spTree>
    <p:extLst>
      <p:ext uri="{BB962C8B-B14F-4D97-AF65-F5344CB8AC3E}">
        <p14:creationId xmlns:p14="http://schemas.microsoft.com/office/powerpoint/2010/main" val="144554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i="1" dirty="0" smtClean="0"/>
              <a:t>I saw the positives and normally we are looking for the negatives, doing this observation of a so-called ‘typical normal family’ can help you write about a lot more positives in social work. …to be more balanced. Bringing out the positives might help people take on board  maybe the more negatives.</a:t>
            </a:r>
            <a:endParaRPr lang="en-GB" i="1" dirty="0"/>
          </a:p>
        </p:txBody>
      </p:sp>
    </p:spTree>
    <p:extLst>
      <p:ext uri="{BB962C8B-B14F-4D97-AF65-F5344CB8AC3E}">
        <p14:creationId xmlns:p14="http://schemas.microsoft.com/office/powerpoint/2010/main" val="306390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Almost </a:t>
            </a:r>
            <a:r>
              <a:rPr lang="en-GB" dirty="0" err="1" smtClean="0"/>
              <a:t>shakespearian</a:t>
            </a:r>
            <a:r>
              <a:rPr lang="en-GB" dirty="0" smtClean="0"/>
              <a:t>?</a:t>
            </a:r>
            <a:endParaRPr lang="en-GB" dirty="0"/>
          </a:p>
        </p:txBody>
      </p:sp>
      <p:sp>
        <p:nvSpPr>
          <p:cNvPr id="3" name="Content Placeholder 2"/>
          <p:cNvSpPr>
            <a:spLocks noGrp="1"/>
          </p:cNvSpPr>
          <p:nvPr>
            <p:ph idx="1"/>
          </p:nvPr>
        </p:nvSpPr>
        <p:spPr/>
        <p:txBody>
          <a:bodyPr/>
          <a:lstStyle/>
          <a:p>
            <a:r>
              <a:rPr lang="en-GB" i="1" dirty="0" smtClean="0"/>
              <a:t>If you are not looking for anything you can see more, I think.</a:t>
            </a:r>
            <a:endParaRPr lang="en-GB" i="1" dirty="0"/>
          </a:p>
        </p:txBody>
      </p:sp>
    </p:spTree>
    <p:extLst>
      <p:ext uri="{BB962C8B-B14F-4D97-AF65-F5344CB8AC3E}">
        <p14:creationId xmlns:p14="http://schemas.microsoft.com/office/powerpoint/2010/main" val="244790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plans</a:t>
            </a:r>
            <a:endParaRPr lang="en-GB" dirty="0"/>
          </a:p>
        </p:txBody>
      </p:sp>
      <p:sp>
        <p:nvSpPr>
          <p:cNvPr id="3" name="Content Placeholder 2"/>
          <p:cNvSpPr>
            <a:spLocks noGrp="1"/>
          </p:cNvSpPr>
          <p:nvPr>
            <p:ph idx="1"/>
          </p:nvPr>
        </p:nvSpPr>
        <p:spPr/>
        <p:txBody>
          <a:bodyPr>
            <a:normAutofit lnSpcReduction="10000"/>
          </a:bodyPr>
          <a:lstStyle/>
          <a:p>
            <a:r>
              <a:rPr lang="en-GB" dirty="0" smtClean="0"/>
              <a:t>Analyse more rigorously data from scripts, student feedback and focus groups.</a:t>
            </a:r>
          </a:p>
          <a:p>
            <a:r>
              <a:rPr lang="en-GB" dirty="0" smtClean="0"/>
              <a:t>Undertake thematic analysis of above.</a:t>
            </a:r>
          </a:p>
          <a:p>
            <a:r>
              <a:rPr lang="en-GB" dirty="0" smtClean="0"/>
              <a:t>Tap further into the literature to explore emergent themes.</a:t>
            </a:r>
          </a:p>
          <a:p>
            <a:r>
              <a:rPr lang="en-GB" dirty="0" smtClean="0"/>
              <a:t>Draw on theoretical frameworks – possibly psychoanalytic (</a:t>
            </a:r>
            <a:r>
              <a:rPr lang="en-GB" dirty="0" err="1" smtClean="0"/>
              <a:t>Kleinian</a:t>
            </a:r>
            <a:r>
              <a:rPr lang="en-GB" dirty="0" smtClean="0"/>
              <a:t> child observations) and sociological (</a:t>
            </a:r>
            <a:r>
              <a:rPr lang="en-GB" dirty="0" err="1" smtClean="0"/>
              <a:t>Foucaut</a:t>
            </a:r>
            <a:r>
              <a:rPr lang="en-GB" dirty="0" smtClean="0"/>
              <a:t> – the gaze</a:t>
            </a:r>
            <a:r>
              <a:rPr lang="en-GB" dirty="0" smtClean="0"/>
              <a:t>) as frame</a:t>
            </a:r>
            <a:endParaRPr lang="en-GB" dirty="0" smtClean="0"/>
          </a:p>
          <a:p>
            <a:r>
              <a:rPr lang="en-GB" dirty="0" smtClean="0"/>
              <a:t> Publish article and write book chapter.</a:t>
            </a:r>
            <a:endParaRPr lang="en-GB" dirty="0"/>
          </a:p>
        </p:txBody>
      </p:sp>
    </p:spTree>
    <p:extLst>
      <p:ext uri="{BB962C8B-B14F-4D97-AF65-F5344CB8AC3E}">
        <p14:creationId xmlns:p14="http://schemas.microsoft.com/office/powerpoint/2010/main" val="277952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your thoughts &amp; questions….</a:t>
            </a:r>
            <a:endParaRPr lang="en-GB" dirty="0"/>
          </a:p>
        </p:txBody>
      </p:sp>
      <p:sp>
        <p:nvSpPr>
          <p:cNvPr id="3" name="Content Placeholder 2"/>
          <p:cNvSpPr>
            <a:spLocks noGrp="1"/>
          </p:cNvSpPr>
          <p:nvPr>
            <p:ph idx="1"/>
          </p:nvPr>
        </p:nvSpPr>
        <p:spPr/>
        <p:txBody>
          <a:bodyPr/>
          <a:lstStyle/>
          <a:p>
            <a:r>
              <a:rPr lang="en-GB" dirty="0" smtClean="0"/>
              <a:t>Your questions and your thoughts…..</a:t>
            </a:r>
          </a:p>
          <a:p>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215" y="2996951"/>
            <a:ext cx="20574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933056"/>
            <a:ext cx="19335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696788"/>
            <a:ext cx="85725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15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 for today…</a:t>
            </a:r>
            <a:endParaRPr lang="en-GB" dirty="0"/>
          </a:p>
        </p:txBody>
      </p:sp>
      <p:sp>
        <p:nvSpPr>
          <p:cNvPr id="3" name="Content Placeholder 2"/>
          <p:cNvSpPr>
            <a:spLocks noGrp="1"/>
          </p:cNvSpPr>
          <p:nvPr>
            <p:ph idx="1"/>
          </p:nvPr>
        </p:nvSpPr>
        <p:spPr/>
        <p:txBody>
          <a:bodyPr/>
          <a:lstStyle/>
          <a:p>
            <a:r>
              <a:rPr lang="en-GB" dirty="0" smtClean="0"/>
              <a:t>To talk about a pedagogic research project I am currently undertaking</a:t>
            </a:r>
          </a:p>
          <a:p>
            <a:r>
              <a:rPr lang="en-GB" dirty="0" smtClean="0"/>
              <a:t>To say what I am doing &amp; why</a:t>
            </a:r>
          </a:p>
          <a:p>
            <a:r>
              <a:rPr lang="en-GB" dirty="0" smtClean="0"/>
              <a:t>To outline my research process so far &amp; future plans</a:t>
            </a:r>
          </a:p>
          <a:p>
            <a:r>
              <a:rPr lang="en-GB" dirty="0" smtClean="0"/>
              <a:t>To hear your thoughts…</a:t>
            </a:r>
          </a:p>
          <a:p>
            <a:endParaRPr lang="en-GB" dirty="0"/>
          </a:p>
        </p:txBody>
      </p:sp>
    </p:spTree>
    <p:extLst>
      <p:ext uri="{BB962C8B-B14F-4D97-AF65-F5344CB8AC3E}">
        <p14:creationId xmlns:p14="http://schemas.microsoft.com/office/powerpoint/2010/main" val="304704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power of observation</a:t>
            </a:r>
            <a:endParaRPr lang="en-GB" dirty="0"/>
          </a:p>
        </p:txBody>
      </p:sp>
      <p:sp>
        <p:nvSpPr>
          <p:cNvPr id="3" name="Content Placeholder 2"/>
          <p:cNvSpPr>
            <a:spLocks noGrp="1"/>
          </p:cNvSpPr>
          <p:nvPr>
            <p:ph idx="1"/>
          </p:nvPr>
        </p:nvSpPr>
        <p:spPr/>
        <p:txBody>
          <a:bodyPr/>
          <a:lstStyle/>
          <a:p>
            <a:r>
              <a:rPr lang="en-GB" dirty="0"/>
              <a:t>L</a:t>
            </a:r>
            <a:r>
              <a:rPr lang="en-GB" dirty="0" smtClean="0"/>
              <a:t>ooking through a range of </a:t>
            </a:r>
            <a:r>
              <a:rPr lang="en-GB" dirty="0"/>
              <a:t>observational </a:t>
            </a:r>
            <a:r>
              <a:rPr lang="en-GB" dirty="0" smtClean="0"/>
              <a:t>windows….</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4290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16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teaching</a:t>
            </a:r>
            <a:endParaRPr lang="en-GB" dirty="0"/>
          </a:p>
        </p:txBody>
      </p:sp>
      <p:sp>
        <p:nvSpPr>
          <p:cNvPr id="3" name="Content Placeholder 2"/>
          <p:cNvSpPr>
            <a:spLocks noGrp="1"/>
          </p:cNvSpPr>
          <p:nvPr>
            <p:ph idx="1"/>
          </p:nvPr>
        </p:nvSpPr>
        <p:spPr/>
        <p:txBody>
          <a:bodyPr/>
          <a:lstStyle/>
          <a:p>
            <a:r>
              <a:rPr lang="en-GB" dirty="0" smtClean="0"/>
              <a:t>Year Two MA module Critical Approaches to the </a:t>
            </a:r>
            <a:r>
              <a:rPr lang="en-GB" dirty="0" err="1" smtClean="0"/>
              <a:t>Lifecourse</a:t>
            </a:r>
            <a:r>
              <a:rPr lang="en-GB" dirty="0" smtClean="0"/>
              <a:t> Epistemology</a:t>
            </a:r>
          </a:p>
          <a:p>
            <a:r>
              <a:rPr lang="en-GB" dirty="0" smtClean="0"/>
              <a:t>Students observe a family on 3 occasions – </a:t>
            </a:r>
          </a:p>
          <a:p>
            <a:r>
              <a:rPr lang="en-GB" dirty="0" smtClean="0"/>
              <a:t>1000 words – learning from process of observing</a:t>
            </a:r>
          </a:p>
          <a:p>
            <a:r>
              <a:rPr lang="en-GB" dirty="0" smtClean="0"/>
              <a:t>3000 words – application of concepts from </a:t>
            </a:r>
            <a:r>
              <a:rPr lang="en-GB" dirty="0" err="1" smtClean="0"/>
              <a:t>lifecourse</a:t>
            </a:r>
            <a:r>
              <a:rPr lang="en-GB" dirty="0" smtClean="0"/>
              <a:t> to observations – psychological and sociological</a:t>
            </a:r>
          </a:p>
          <a:p>
            <a:endParaRPr lang="en-GB" dirty="0"/>
          </a:p>
        </p:txBody>
      </p:sp>
    </p:spTree>
    <p:extLst>
      <p:ext uri="{BB962C8B-B14F-4D97-AF65-F5344CB8AC3E}">
        <p14:creationId xmlns:p14="http://schemas.microsoft.com/office/powerpoint/2010/main" val="102417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feedback over many years</a:t>
            </a:r>
            <a:endParaRPr lang="en-GB" dirty="0"/>
          </a:p>
        </p:txBody>
      </p:sp>
      <p:sp>
        <p:nvSpPr>
          <p:cNvPr id="3" name="Content Placeholder 2"/>
          <p:cNvSpPr>
            <a:spLocks noGrp="1"/>
          </p:cNvSpPr>
          <p:nvPr>
            <p:ph idx="1"/>
          </p:nvPr>
        </p:nvSpPr>
        <p:spPr/>
        <p:txBody>
          <a:bodyPr>
            <a:normAutofit fontScale="92500" lnSpcReduction="10000"/>
          </a:bodyPr>
          <a:lstStyle/>
          <a:p>
            <a:r>
              <a:rPr lang="en-GB" i="1" dirty="0" smtClean="0"/>
              <a:t>Learnt SO much about practice (and so many other things!!)</a:t>
            </a:r>
          </a:p>
          <a:p>
            <a:r>
              <a:rPr lang="en-GB" i="1" dirty="0" smtClean="0"/>
              <a:t>I am now much more self – aware and consider how my own childhood experiences, beliefs, cultures and values impact on my professional self and professional practice.</a:t>
            </a:r>
          </a:p>
          <a:p>
            <a:r>
              <a:rPr lang="en-GB" i="1" dirty="0" smtClean="0"/>
              <a:t>Gave me a much better understanding about </a:t>
            </a:r>
            <a:r>
              <a:rPr lang="en-GB" i="1" dirty="0" err="1" smtClean="0"/>
              <a:t>lifecourse</a:t>
            </a:r>
            <a:r>
              <a:rPr lang="en-GB" i="1" dirty="0" smtClean="0"/>
              <a:t> stages and how I might explore, consider and apply this knowledge in practice.</a:t>
            </a:r>
          </a:p>
          <a:p>
            <a:r>
              <a:rPr lang="en-GB" i="1" dirty="0" smtClean="0"/>
              <a:t>(2015 Module evaluations)</a:t>
            </a:r>
            <a:endParaRPr lang="en-GB" i="1" dirty="0"/>
          </a:p>
        </p:txBody>
      </p:sp>
    </p:spTree>
    <p:extLst>
      <p:ext uri="{BB962C8B-B14F-4D97-AF65-F5344CB8AC3E}">
        <p14:creationId xmlns:p14="http://schemas.microsoft.com/office/powerpoint/2010/main" val="10289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rich assessments</a:t>
            </a:r>
            <a:endParaRPr lang="en-GB" dirty="0"/>
          </a:p>
        </p:txBody>
      </p:sp>
      <p:sp>
        <p:nvSpPr>
          <p:cNvPr id="3" name="Content Placeholder 2"/>
          <p:cNvSpPr>
            <a:spLocks noGrp="1"/>
          </p:cNvSpPr>
          <p:nvPr>
            <p:ph idx="1"/>
          </p:nvPr>
        </p:nvSpPr>
        <p:spPr/>
        <p:txBody>
          <a:bodyPr>
            <a:normAutofit fontScale="85000" lnSpcReduction="10000"/>
          </a:bodyPr>
          <a:lstStyle/>
          <a:p>
            <a:r>
              <a:rPr lang="en-US" i="1" dirty="0"/>
              <a:t>This module asks a lot of students, based on the work I looked at they have risen to this challenge and I would note as I did last year that the best work here is very close to a publishable standard, particularly in the way the discussions of observations of the family situations is linked to theoretical commentary in relations to psychology and sociology.  The module is also exemplary for the way it allows students to integrate sociological and psychological models, and for the way the students reflections on theory are related to the concrete situation of the family under observation. </a:t>
            </a:r>
            <a:endParaRPr lang="en-US" i="1" dirty="0" smtClean="0"/>
          </a:p>
          <a:p>
            <a:r>
              <a:rPr lang="en-US" sz="1200" dirty="0" smtClean="0"/>
              <a:t>(Stephen Cowden, 2014)</a:t>
            </a:r>
            <a:endParaRPr lang="en-GB" sz="1200" dirty="0"/>
          </a:p>
        </p:txBody>
      </p:sp>
    </p:spTree>
    <p:extLst>
      <p:ext uri="{BB962C8B-B14F-4D97-AF65-F5344CB8AC3E}">
        <p14:creationId xmlns:p14="http://schemas.microsoft.com/office/powerpoint/2010/main" val="332990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BASIC Ideas to explore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students </a:t>
            </a:r>
            <a:r>
              <a:rPr lang="en-GB" dirty="0" smtClean="0"/>
              <a:t>learn </a:t>
            </a:r>
            <a:r>
              <a:rPr lang="en-GB" dirty="0" smtClean="0"/>
              <a:t>from </a:t>
            </a:r>
            <a:r>
              <a:rPr lang="en-GB" dirty="0" smtClean="0"/>
              <a:t>observation processes </a:t>
            </a:r>
            <a:r>
              <a:rPr lang="en-GB" dirty="0"/>
              <a:t>&amp;</a:t>
            </a:r>
            <a:r>
              <a:rPr lang="en-GB" dirty="0" smtClean="0"/>
              <a:t> the  </a:t>
            </a:r>
            <a:r>
              <a:rPr lang="en-GB" dirty="0" smtClean="0"/>
              <a:t>application of psychological &amp; sociological theory</a:t>
            </a:r>
            <a:r>
              <a:rPr lang="en-GB" dirty="0" smtClean="0"/>
              <a:t>.</a:t>
            </a:r>
            <a:endParaRPr lang="en-GB" dirty="0" smtClean="0"/>
          </a:p>
          <a:p>
            <a:r>
              <a:rPr lang="en-GB" dirty="0" smtClean="0"/>
              <a:t>How </a:t>
            </a:r>
            <a:r>
              <a:rPr lang="en-GB" dirty="0" smtClean="0"/>
              <a:t>students make </a:t>
            </a:r>
            <a:r>
              <a:rPr lang="en-GB" dirty="0" smtClean="0"/>
              <a:t>links to their future social work practice</a:t>
            </a:r>
            <a:r>
              <a:rPr lang="en-GB" dirty="0" smtClean="0"/>
              <a:t>.</a:t>
            </a:r>
          </a:p>
          <a:p>
            <a:r>
              <a:rPr lang="en-GB" dirty="0"/>
              <a:t>T</a:t>
            </a:r>
            <a:r>
              <a:rPr lang="en-GB" dirty="0" smtClean="0"/>
              <a:t>o consider the role observation might play more broadly in enhancing social work practice skills and the use of both process and theoretical knowledge.</a:t>
            </a:r>
          </a:p>
          <a:p>
            <a:r>
              <a:rPr lang="en-GB" dirty="0" smtClean="0"/>
              <a:t>To contribute to growing body of knowledge of pedagogy for professional education. </a:t>
            </a:r>
          </a:p>
          <a:p>
            <a:endParaRPr lang="en-GB" dirty="0" smtClean="0"/>
          </a:p>
          <a:p>
            <a:endParaRPr lang="en-GB" dirty="0"/>
          </a:p>
        </p:txBody>
      </p:sp>
    </p:spTree>
    <p:extLst>
      <p:ext uri="{BB962C8B-B14F-4D97-AF65-F5344CB8AC3E}">
        <p14:creationId xmlns:p14="http://schemas.microsoft.com/office/powerpoint/2010/main" val="415714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Excavating the process - data gathered</a:t>
            </a:r>
            <a:endParaRPr lang="en-GB" dirty="0"/>
          </a:p>
        </p:txBody>
      </p:sp>
      <p:sp>
        <p:nvSpPr>
          <p:cNvPr id="3" name="Content Placeholder 2"/>
          <p:cNvSpPr>
            <a:spLocks noGrp="1"/>
          </p:cNvSpPr>
          <p:nvPr>
            <p:ph idx="1"/>
          </p:nvPr>
        </p:nvSpPr>
        <p:spPr/>
        <p:txBody>
          <a:bodyPr>
            <a:normAutofit lnSpcReduction="10000"/>
          </a:bodyPr>
          <a:lstStyle/>
          <a:p>
            <a:r>
              <a:rPr lang="en-GB" dirty="0" smtClean="0"/>
              <a:t>Three years worth of student assessment scripts to analyse</a:t>
            </a:r>
          </a:p>
          <a:p>
            <a:pPr marL="0" indent="0">
              <a:buNone/>
            </a:pPr>
            <a:endParaRPr lang="en-GB" dirty="0" smtClean="0"/>
          </a:p>
          <a:p>
            <a:r>
              <a:rPr lang="en-GB" dirty="0" smtClean="0"/>
              <a:t>Three years module feedback (x2)</a:t>
            </a:r>
          </a:p>
          <a:p>
            <a:pPr marL="0" indent="0">
              <a:buNone/>
            </a:pPr>
            <a:endParaRPr lang="en-GB" dirty="0" smtClean="0"/>
          </a:p>
          <a:p>
            <a:r>
              <a:rPr lang="en-GB" dirty="0" smtClean="0"/>
              <a:t>Two years student focus group data</a:t>
            </a:r>
          </a:p>
          <a:p>
            <a:endParaRPr lang="en-GB" dirty="0"/>
          </a:p>
          <a:p>
            <a:r>
              <a:rPr lang="en-GB" dirty="0" smtClean="0"/>
              <a:t>Literature search – started and ongoing</a:t>
            </a:r>
            <a:endParaRPr lang="en-GB" dirty="0"/>
          </a:p>
        </p:txBody>
      </p:sp>
    </p:spTree>
    <p:extLst>
      <p:ext uri="{BB962C8B-B14F-4D97-AF65-F5344CB8AC3E}">
        <p14:creationId xmlns:p14="http://schemas.microsoft.com/office/powerpoint/2010/main" val="128455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in progress</a:t>
            </a:r>
            <a:endParaRPr lang="en-GB"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38512" y="294560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75" y="2438400"/>
            <a:ext cx="16954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3737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465</TotalTime>
  <Words>1216</Words>
  <Application>Microsoft Office PowerPoint</Application>
  <PresentationFormat>On-screen Show (4:3)</PresentationFormat>
  <Paragraphs>78</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Standing on the outside looking in</vt:lpstr>
      <vt:lpstr>IDEAS for today…</vt:lpstr>
      <vt:lpstr>The power of observation</vt:lpstr>
      <vt:lpstr>Current teaching</vt:lpstr>
      <vt:lpstr>Great feedback over many years</vt:lpstr>
      <vt:lpstr>Learning rich assessments</vt:lpstr>
      <vt:lpstr>Initial BASIC Ideas to explore</vt:lpstr>
      <vt:lpstr>Excavating the process - data gathered</vt:lpstr>
      <vt:lpstr>Work in progress</vt:lpstr>
      <vt:lpstr>Comments on learning via observation process</vt:lpstr>
      <vt:lpstr>PowerPoint Presentation</vt:lpstr>
      <vt:lpstr>Working with theoretical concepts </vt:lpstr>
      <vt:lpstr>Learning for Future practicE</vt:lpstr>
      <vt:lpstr>PowerPoint Presentation</vt:lpstr>
      <vt:lpstr>Almost shakespearian?</vt:lpstr>
      <vt:lpstr>Future plans</vt:lpstr>
      <vt:lpstr>your thoughts &amp; questions….</vt:lpstr>
    </vt:vector>
  </TitlesOfParts>
  <Company>Middlesex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Standing on the outside looking in</dc:title>
  <dc:creator>Patricia Cartney</dc:creator>
  <cp:lastModifiedBy>Patricia Cartney</cp:lastModifiedBy>
  <cp:revision>23</cp:revision>
  <dcterms:created xsi:type="dcterms:W3CDTF">2015-07-04T13:08:02Z</dcterms:created>
  <dcterms:modified xsi:type="dcterms:W3CDTF">2015-07-04T21:11:12Z</dcterms:modified>
</cp:coreProperties>
</file>