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71" r:id="rId3"/>
  </p:sldMasterIdLst>
  <p:notesMasterIdLst>
    <p:notesMasterId r:id="rId28"/>
  </p:notesMasterIdLst>
  <p:handoutMasterIdLst>
    <p:handoutMasterId r:id="rId29"/>
  </p:handoutMasterIdLst>
  <p:sldIdLst>
    <p:sldId id="268" r:id="rId4"/>
    <p:sldId id="501" r:id="rId5"/>
    <p:sldId id="485" r:id="rId6"/>
    <p:sldId id="468" r:id="rId7"/>
    <p:sldId id="463" r:id="rId8"/>
    <p:sldId id="492" r:id="rId9"/>
    <p:sldId id="493" r:id="rId10"/>
    <p:sldId id="495" r:id="rId11"/>
    <p:sldId id="494" r:id="rId12"/>
    <p:sldId id="496" r:id="rId13"/>
    <p:sldId id="497" r:id="rId14"/>
    <p:sldId id="498" r:id="rId15"/>
    <p:sldId id="499" r:id="rId16"/>
    <p:sldId id="500" r:id="rId17"/>
    <p:sldId id="487" r:id="rId18"/>
    <p:sldId id="467" r:id="rId19"/>
    <p:sldId id="503" r:id="rId20"/>
    <p:sldId id="462" r:id="rId21"/>
    <p:sldId id="458" r:id="rId22"/>
    <p:sldId id="478" r:id="rId23"/>
    <p:sldId id="506" r:id="rId24"/>
    <p:sldId id="507" r:id="rId25"/>
    <p:sldId id="505" r:id="rId26"/>
    <p:sldId id="402" r:id="rId27"/>
  </p:sldIdLst>
  <p:sldSz cx="9144000" cy="6858000" type="screen4x3"/>
  <p:notesSz cx="6811963" cy="9942513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>
          <p15:clr>
            <a:srgbClr val="A4A3A4"/>
          </p15:clr>
        </p15:guide>
        <p15:guide id="2" orient="horz" pos="482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294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orient="horz" pos="3986">
          <p15:clr>
            <a:srgbClr val="A4A3A4"/>
          </p15:clr>
        </p15:guide>
        <p15:guide id="8" pos="431">
          <p15:clr>
            <a:srgbClr val="A4A3A4"/>
          </p15:clr>
        </p15:guide>
        <p15:guide id="9" pos="204">
          <p15:clr>
            <a:srgbClr val="A4A3A4"/>
          </p15:clr>
        </p15:guide>
        <p15:guide id="10" pos="5602">
          <p15:clr>
            <a:srgbClr val="A4A3A4"/>
          </p15:clr>
        </p15:guide>
        <p15:guide id="11" pos="2880">
          <p15:clr>
            <a:srgbClr val="A4A3A4"/>
          </p15:clr>
        </p15:guide>
        <p15:guide id="12" pos="2846">
          <p15:clr>
            <a:srgbClr val="A4A3A4"/>
          </p15:clr>
        </p15:guide>
        <p15:guide id="13" pos="2914">
          <p15:clr>
            <a:srgbClr val="A4A3A4"/>
          </p15:clr>
        </p15:guide>
        <p15:guide id="14" pos="529">
          <p15:clr>
            <a:srgbClr val="A4A3A4"/>
          </p15:clr>
        </p15:guide>
        <p15:guide id="15" pos="11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itt" initials="A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EE4FA"/>
    <a:srgbClr val="660033"/>
    <a:srgbClr val="00FF00"/>
    <a:srgbClr val="3333FF"/>
    <a:srgbClr val="FF0000"/>
    <a:srgbClr val="FFFFEB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4740" autoAdjust="0"/>
  </p:normalViewPr>
  <p:slideViewPr>
    <p:cSldViewPr>
      <p:cViewPr>
        <p:scale>
          <a:sx n="60" d="100"/>
          <a:sy n="60" d="100"/>
        </p:scale>
        <p:origin x="-1536" y="-72"/>
      </p:cViewPr>
      <p:guideLst>
        <p:guide orient="horz" pos="1933"/>
        <p:guide orient="horz" pos="482"/>
        <p:guide orient="horz" pos="4156"/>
        <p:guide orient="horz" pos="294"/>
        <p:guide orient="horz" pos="1752"/>
        <p:guide orient="horz" pos="754"/>
        <p:guide orient="horz" pos="3986"/>
        <p:guide pos="431"/>
        <p:guide pos="204"/>
        <p:guide pos="5602"/>
        <p:guide pos="2880"/>
        <p:guide pos="2846"/>
        <p:guide pos="2914"/>
        <p:guide pos="529"/>
        <p:guide pos="11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chemeClr val="tx1"/>
                </a:solidFill>
              </a:rPr>
              <a:t>Do you agree with these statements? </a:t>
            </a:r>
          </a:p>
        </c:rich>
      </c:tx>
      <c:layout>
        <c:manualLayout>
          <c:xMode val="edge"/>
          <c:yMode val="edge"/>
          <c:x val="0.2329986814137367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439033060523612E-3"/>
          <c:y val="0.18564668170786119"/>
          <c:w val="0.965211375755616"/>
          <c:h val="0.65572679505475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“Plagiarism is a matter of moral integrity”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78.260000000000005</c:v>
                </c:pt>
                <c:pt idx="1">
                  <c:v>21.74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</c:numRef>
          </c:val>
          <c:extLst>
            <c:ext xmlns:c16="http://schemas.microsoft.com/office/drawing/2014/chart" uri="{C3380CC4-5D6E-409C-BE32-E72D297353CC}">
              <c16:uniqueId val="{00000000-9BE8-4ACB-B54D-D6D1BB4C5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“Plagiarism is a matter of academic integrity”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Sheet1!$C$2:$C$5</c15:sqref>
                  </c15:fullRef>
                </c:ext>
              </c:extLst>
            </c:numRef>
          </c:val>
          <c:extLst>
            <c:ext xmlns:c16="http://schemas.microsoft.com/office/drawing/2014/chart" uri="{C3380CC4-5D6E-409C-BE32-E72D297353CC}">
              <c16:uniqueId val="{00000001-9BE8-4ACB-B54D-D6D1BB4C57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“Plagiarism is a matter of academic literacy”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90.91</c:v>
                </c:pt>
                <c:pt idx="1">
                  <c:v>9.09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Sheet1!$D$2:$D$5</c15:sqref>
                  </c15:fullRef>
                </c:ext>
              </c:extLst>
            </c:numRef>
          </c:val>
          <c:extLst>
            <c:ext xmlns:c16="http://schemas.microsoft.com/office/drawing/2014/chart" uri="{C3380CC4-5D6E-409C-BE32-E72D297353CC}">
              <c16:uniqueId val="{00000002-9BE8-4ACB-B54D-D6D1BB4C57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24706944"/>
        <c:axId val="224708480"/>
      </c:barChart>
      <c:catAx>
        <c:axId val="22470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708480"/>
        <c:crosses val="autoZero"/>
        <c:auto val="1"/>
        <c:lblAlgn val="ctr"/>
        <c:lblOffset val="100"/>
        <c:noMultiLvlLbl val="0"/>
      </c:catAx>
      <c:valAx>
        <c:axId val="22470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470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960617509286402E-2"/>
          <c:y val="0.90471949083282988"/>
          <c:w val="0.83192625439911083"/>
          <c:h val="9.17428504899760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42192044021253"/>
          <c:y val="0.11318652809599881"/>
          <c:w val="0.61605061281339157"/>
          <c:h val="0.728681389331962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(Sheet1!$A$2:$A$3,Sheet1!$A$7:$A$10)</c:f>
              <c:strCache>
                <c:ptCount val="6"/>
                <c:pt idx="0">
                  <c:v>Written policies</c:v>
                </c:pt>
                <c:pt idx="1">
                  <c:v>Awareness raising tasks</c:v>
                </c:pt>
                <c:pt idx="2">
                  <c:v>Reporting and Monitoring (e.g. turn-it-in)</c:v>
                </c:pt>
                <c:pt idx="3">
                  <c:v>Skills development tasks</c:v>
                </c:pt>
                <c:pt idx="4">
                  <c:v>Practice tasks</c:v>
                </c:pt>
                <c:pt idx="5">
                  <c:v>Strategic Assessment design that reduces the risk of plagiarism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Sheet1!$A$2:$A$10</c15:sqref>
                  </c15:fullRef>
                </c:ext>
              </c:extLst>
            </c:strRef>
          </c:cat>
          <c:val>
            <c:numRef>
              <c:f>(Sheet1!$B$2:$B$3,Sheet1!$B$7:$B$10)</c:f>
              <c:numCache>
                <c:formatCode>General</c:formatCode>
                <c:ptCount val="6"/>
                <c:pt idx="0">
                  <c:v>50</c:v>
                </c:pt>
                <c:pt idx="1">
                  <c:v>70.83</c:v>
                </c:pt>
                <c:pt idx="2">
                  <c:v>75</c:v>
                </c:pt>
                <c:pt idx="3">
                  <c:v>41.6</c:v>
                </c:pt>
                <c:pt idx="4">
                  <c:v>29.17</c:v>
                </c:pt>
                <c:pt idx="5">
                  <c:v>12.5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Sheet1!$B$2:$B$10</c15:sqref>
                  </c15:fullRef>
                </c:ext>
              </c:extLst>
            </c:numRef>
          </c:val>
          <c:extLst>
            <c:ext xmlns:c16="http://schemas.microsoft.com/office/drawing/2014/chart" uri="{C3380CC4-5D6E-409C-BE32-E72D297353CC}">
              <c16:uniqueId val="{00000000-C8DF-484E-8BF0-847D8D3C5A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8040704"/>
        <c:axId val="228037760"/>
      </c:barChart>
      <c:valAx>
        <c:axId val="228037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040704"/>
        <c:crosses val="autoZero"/>
        <c:crossBetween val="between"/>
      </c:valAx>
      <c:catAx>
        <c:axId val="22804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037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What do you do if you suspect plagiarism?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Summative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Speak to the student to advise resubmission</c:v>
                </c:pt>
                <c:pt idx="1">
                  <c:v>Report it to the relevant module or programme leader</c:v>
                </c:pt>
                <c:pt idx="2">
                  <c:v>Refer it to the Assessment Board</c:v>
                </c:pt>
                <c:pt idx="3">
                  <c:v>Refer the student to a support service (such as the LDU)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95.8</c:v>
                </c:pt>
                <c:pt idx="1">
                  <c:v>45.83</c:v>
                </c:pt>
                <c:pt idx="2">
                  <c:v>45.83</c:v>
                </c:pt>
                <c:pt idx="3">
                  <c:v>46.67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Formative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Speak to the student to advise resubmission</c:v>
                </c:pt>
                <c:pt idx="1">
                  <c:v>Report it to the relevant module or programme leader</c:v>
                </c:pt>
                <c:pt idx="2">
                  <c:v>Refer it to the Assessment Board</c:v>
                </c:pt>
                <c:pt idx="3">
                  <c:v>Refer the student to a support service (such as the LDU)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37.5</c:v>
                </c:pt>
                <c:pt idx="1">
                  <c:v>79.17</c:v>
                </c:pt>
                <c:pt idx="2">
                  <c:v>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088448"/>
        <c:axId val="228094336"/>
      </c:barChart>
      <c:catAx>
        <c:axId val="22808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accent1"/>
                </a:solidFill>
              </a:defRPr>
            </a:pPr>
            <a:endParaRPr lang="en-US"/>
          </a:p>
        </c:txPr>
        <c:crossAx val="228094336"/>
        <c:crosses val="autoZero"/>
        <c:auto val="1"/>
        <c:lblAlgn val="ctr"/>
        <c:lblOffset val="100"/>
        <c:noMultiLvlLbl val="0"/>
      </c:catAx>
      <c:valAx>
        <c:axId val="228094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8088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0A997-95FD-46F8-B52A-BB431495B59B}" type="doc">
      <dgm:prSet loTypeId="urn:microsoft.com/office/officeart/2005/8/layout/arrow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0F6A9B2-7CB1-4AF3-8861-7E7146B31EF3}">
      <dgm:prSet phldrT="[Text]"/>
      <dgm:spPr/>
      <dgm:t>
        <a:bodyPr/>
        <a:lstStyle/>
        <a:p>
          <a:r>
            <a:rPr lang="en-GB" dirty="0" smtClean="0">
              <a:latin typeface="Calibri" panose="020F0502020204030204" pitchFamily="34" charset="0"/>
            </a:rPr>
            <a:t>Literacy</a:t>
          </a:r>
          <a:endParaRPr lang="en-GB" dirty="0">
            <a:latin typeface="Calibri" panose="020F0502020204030204" pitchFamily="34" charset="0"/>
          </a:endParaRPr>
        </a:p>
      </dgm:t>
    </dgm:pt>
    <dgm:pt modelId="{72161B7E-3640-43F7-B3D6-1AC506E8679E}" type="parTrans" cxnId="{FA4E5EDB-714F-4E02-A712-8A2721D96135}">
      <dgm:prSet/>
      <dgm:spPr/>
      <dgm:t>
        <a:bodyPr/>
        <a:lstStyle/>
        <a:p>
          <a:endParaRPr lang="en-GB"/>
        </a:p>
      </dgm:t>
    </dgm:pt>
    <dgm:pt modelId="{3C35B671-66CE-412A-83D7-572704A66D09}" type="sibTrans" cxnId="{FA4E5EDB-714F-4E02-A712-8A2721D96135}">
      <dgm:prSet/>
      <dgm:spPr/>
      <dgm:t>
        <a:bodyPr/>
        <a:lstStyle/>
        <a:p>
          <a:endParaRPr lang="en-GB"/>
        </a:p>
      </dgm:t>
    </dgm:pt>
    <dgm:pt modelId="{F4449BD8-DE02-434C-B835-F53B4A9279E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Calibri" panose="020F0502020204030204" pitchFamily="34" charset="0"/>
            </a:rPr>
            <a:t>Integrity</a:t>
          </a:r>
          <a:endParaRPr lang="en-GB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7165F3E-7ECC-4A64-BAC0-9E40EE731574}" type="parTrans" cxnId="{2DE285FF-DF25-4212-B21C-29361FDD516C}">
      <dgm:prSet/>
      <dgm:spPr/>
      <dgm:t>
        <a:bodyPr/>
        <a:lstStyle/>
        <a:p>
          <a:endParaRPr lang="en-GB"/>
        </a:p>
      </dgm:t>
    </dgm:pt>
    <dgm:pt modelId="{0D25C919-82F8-411B-AA77-20143293DA7C}" type="sibTrans" cxnId="{2DE285FF-DF25-4212-B21C-29361FDD516C}">
      <dgm:prSet/>
      <dgm:spPr/>
      <dgm:t>
        <a:bodyPr/>
        <a:lstStyle/>
        <a:p>
          <a:endParaRPr lang="en-GB"/>
        </a:p>
      </dgm:t>
    </dgm:pt>
    <dgm:pt modelId="{19193F75-3625-4A8E-BB32-9F6333249F7A}" type="pres">
      <dgm:prSet presAssocID="{2850A997-95FD-46F8-B52A-BB431495B59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CB82FA-49D5-4004-A2E2-08155F7E16C5}" type="pres">
      <dgm:prSet presAssocID="{2850A997-95FD-46F8-B52A-BB431495B59B}" presName="divider" presStyleLbl="fgShp" presStyleIdx="0" presStyleCnt="1"/>
      <dgm:spPr/>
    </dgm:pt>
    <dgm:pt modelId="{9C0F7B30-87D9-4757-88DC-02A740536DE0}" type="pres">
      <dgm:prSet presAssocID="{60F6A9B2-7CB1-4AF3-8861-7E7146B31EF3}" presName="downArrow" presStyleLbl="node1" presStyleIdx="0" presStyleCnt="2"/>
      <dgm:spPr/>
    </dgm:pt>
    <dgm:pt modelId="{E7FA6CA9-30A8-417A-8861-7BA578205065}" type="pres">
      <dgm:prSet presAssocID="{60F6A9B2-7CB1-4AF3-8861-7E7146B31EF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E432-D5FC-462E-BB78-6249DB70934A}" type="pres">
      <dgm:prSet presAssocID="{F4449BD8-DE02-434C-B835-F53B4A9279EF}" presName="upArrow" presStyleLbl="node1" presStyleIdx="1" presStyleCnt="2"/>
      <dgm:spPr/>
    </dgm:pt>
    <dgm:pt modelId="{CA956AF2-24D2-454B-8BD3-3F448C97C5F6}" type="pres">
      <dgm:prSet presAssocID="{F4449BD8-DE02-434C-B835-F53B4A9279E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E5EDB-714F-4E02-A712-8A2721D96135}" srcId="{2850A997-95FD-46F8-B52A-BB431495B59B}" destId="{60F6A9B2-7CB1-4AF3-8861-7E7146B31EF3}" srcOrd="0" destOrd="0" parTransId="{72161B7E-3640-43F7-B3D6-1AC506E8679E}" sibTransId="{3C35B671-66CE-412A-83D7-572704A66D09}"/>
    <dgm:cxn modelId="{2DE285FF-DF25-4212-B21C-29361FDD516C}" srcId="{2850A997-95FD-46F8-B52A-BB431495B59B}" destId="{F4449BD8-DE02-434C-B835-F53B4A9279EF}" srcOrd="1" destOrd="0" parTransId="{B7165F3E-7ECC-4A64-BAC0-9E40EE731574}" sibTransId="{0D25C919-82F8-411B-AA77-20143293DA7C}"/>
    <dgm:cxn modelId="{ED0F5178-6792-43D8-994C-DCFF5B7024EF}" type="presOf" srcId="{F4449BD8-DE02-434C-B835-F53B4A9279EF}" destId="{CA956AF2-24D2-454B-8BD3-3F448C97C5F6}" srcOrd="0" destOrd="0" presId="urn:microsoft.com/office/officeart/2005/8/layout/arrow3"/>
    <dgm:cxn modelId="{7C734F0E-B982-441F-A702-1F466A811C07}" type="presOf" srcId="{2850A997-95FD-46F8-B52A-BB431495B59B}" destId="{19193F75-3625-4A8E-BB32-9F6333249F7A}" srcOrd="0" destOrd="0" presId="urn:microsoft.com/office/officeart/2005/8/layout/arrow3"/>
    <dgm:cxn modelId="{18C8FAF1-FCCE-42FE-A5C4-1FE92FF00D76}" type="presOf" srcId="{60F6A9B2-7CB1-4AF3-8861-7E7146B31EF3}" destId="{E7FA6CA9-30A8-417A-8861-7BA578205065}" srcOrd="0" destOrd="0" presId="urn:microsoft.com/office/officeart/2005/8/layout/arrow3"/>
    <dgm:cxn modelId="{3DAF884C-78A3-4047-8CFB-B75B82444E91}" type="presParOf" srcId="{19193F75-3625-4A8E-BB32-9F6333249F7A}" destId="{9ECB82FA-49D5-4004-A2E2-08155F7E16C5}" srcOrd="0" destOrd="0" presId="urn:microsoft.com/office/officeart/2005/8/layout/arrow3"/>
    <dgm:cxn modelId="{BDC700AB-556F-4BAF-B09B-7B3D61B2F19E}" type="presParOf" srcId="{19193F75-3625-4A8E-BB32-9F6333249F7A}" destId="{9C0F7B30-87D9-4757-88DC-02A740536DE0}" srcOrd="1" destOrd="0" presId="urn:microsoft.com/office/officeart/2005/8/layout/arrow3"/>
    <dgm:cxn modelId="{ECFADEC9-76B8-482F-8821-6B380A2F5036}" type="presParOf" srcId="{19193F75-3625-4A8E-BB32-9F6333249F7A}" destId="{E7FA6CA9-30A8-417A-8861-7BA578205065}" srcOrd="2" destOrd="0" presId="urn:microsoft.com/office/officeart/2005/8/layout/arrow3"/>
    <dgm:cxn modelId="{0E8F1E67-9360-4F6F-95F6-8443A082E47B}" type="presParOf" srcId="{19193F75-3625-4A8E-BB32-9F6333249F7A}" destId="{3A01E432-D5FC-462E-BB78-6249DB70934A}" srcOrd="3" destOrd="0" presId="urn:microsoft.com/office/officeart/2005/8/layout/arrow3"/>
    <dgm:cxn modelId="{47A02716-14EB-4229-A0D6-9923A191D6F9}" type="presParOf" srcId="{19193F75-3625-4A8E-BB32-9F6333249F7A}" destId="{CA956AF2-24D2-454B-8BD3-3F448C97C5F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B82FA-49D5-4004-A2E2-08155F7E16C5}">
      <dsp:nvSpPr>
        <dsp:cNvPr id="0" name=""/>
        <dsp:cNvSpPr/>
      </dsp:nvSpPr>
      <dsp:spPr>
        <a:xfrm rot="21300000">
          <a:off x="25191" y="2098259"/>
          <a:ext cx="8158579" cy="934280"/>
        </a:xfrm>
        <a:prstGeom prst="mathMinus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9C0F7B30-87D9-4757-88DC-02A740536DE0}">
      <dsp:nvSpPr>
        <dsp:cNvPr id="0" name=""/>
        <dsp:cNvSpPr/>
      </dsp:nvSpPr>
      <dsp:spPr>
        <a:xfrm>
          <a:off x="985075" y="256540"/>
          <a:ext cx="2462688" cy="2052320"/>
        </a:xfrm>
        <a:prstGeom prst="down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FA6CA9-30A8-417A-8861-7BA578205065}">
      <dsp:nvSpPr>
        <dsp:cNvPr id="0" name=""/>
        <dsp:cNvSpPr/>
      </dsp:nvSpPr>
      <dsp:spPr>
        <a:xfrm>
          <a:off x="4350749" y="0"/>
          <a:ext cx="2626867" cy="21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>
              <a:latin typeface="Calibri" panose="020F0502020204030204" pitchFamily="34" charset="0"/>
            </a:rPr>
            <a:t>Literacy</a:t>
          </a:r>
          <a:endParaRPr lang="en-GB" sz="4500" kern="1200" dirty="0">
            <a:latin typeface="Calibri" panose="020F0502020204030204" pitchFamily="34" charset="0"/>
          </a:endParaRPr>
        </a:p>
      </dsp:txBody>
      <dsp:txXfrm>
        <a:off x="4350749" y="0"/>
        <a:ext cx="2626867" cy="2154936"/>
      </dsp:txXfrm>
    </dsp:sp>
    <dsp:sp modelId="{3A01E432-D5FC-462E-BB78-6249DB70934A}">
      <dsp:nvSpPr>
        <dsp:cNvPr id="0" name=""/>
        <dsp:cNvSpPr/>
      </dsp:nvSpPr>
      <dsp:spPr>
        <a:xfrm>
          <a:off x="4761197" y="2821940"/>
          <a:ext cx="2462688" cy="2052320"/>
        </a:xfrm>
        <a:prstGeom prst="upArrow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956AF2-24D2-454B-8BD3-3F448C97C5F6}">
      <dsp:nvSpPr>
        <dsp:cNvPr id="0" name=""/>
        <dsp:cNvSpPr/>
      </dsp:nvSpPr>
      <dsp:spPr>
        <a:xfrm>
          <a:off x="1231344" y="2975864"/>
          <a:ext cx="2626867" cy="2154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5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Integrity</a:t>
          </a:r>
          <a:endParaRPr lang="en-GB" sz="45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31344" y="2975864"/>
        <a:ext cx="2626867" cy="215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513" cy="497852"/>
          </a:xfrm>
          <a:prstGeom prst="rect">
            <a:avLst/>
          </a:prstGeom>
        </p:spPr>
        <p:txBody>
          <a:bodyPr vert="horz" lIns="101535" tIns="50767" rIns="101535" bIns="5076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761" y="1"/>
            <a:ext cx="2951513" cy="497852"/>
          </a:xfrm>
          <a:prstGeom prst="rect">
            <a:avLst/>
          </a:prstGeom>
        </p:spPr>
        <p:txBody>
          <a:bodyPr vert="horz" lIns="101535" tIns="50767" rIns="101535" bIns="50767" rtlCol="0"/>
          <a:lstStyle>
            <a:lvl1pPr algn="r">
              <a:defRPr sz="1300"/>
            </a:lvl1pPr>
          </a:lstStyle>
          <a:p>
            <a:fld id="{4897ABDB-AB3B-4C1F-9987-F94E0D4A6972}" type="datetimeFigureOut">
              <a:rPr lang="en-GB" smtClean="0"/>
              <a:t>04/07/2015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845"/>
            <a:ext cx="2951513" cy="497852"/>
          </a:xfrm>
          <a:prstGeom prst="rect">
            <a:avLst/>
          </a:prstGeom>
        </p:spPr>
        <p:txBody>
          <a:bodyPr vert="horz" lIns="101535" tIns="50767" rIns="101535" bIns="5076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761" y="9442845"/>
            <a:ext cx="2951513" cy="497852"/>
          </a:xfrm>
          <a:prstGeom prst="rect">
            <a:avLst/>
          </a:prstGeom>
        </p:spPr>
        <p:txBody>
          <a:bodyPr vert="horz" lIns="101535" tIns="50767" rIns="101535" bIns="50767" rtlCol="0" anchor="b"/>
          <a:lstStyle>
            <a:lvl1pPr algn="r">
              <a:defRPr sz="1300"/>
            </a:lvl1pPr>
          </a:lstStyle>
          <a:p>
            <a:fld id="{BA794F7C-ADF5-46D7-BDB0-7BDE40171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7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513" cy="497852"/>
          </a:xfrm>
          <a:prstGeom prst="rect">
            <a:avLst/>
          </a:prstGeom>
        </p:spPr>
        <p:txBody>
          <a:bodyPr vert="horz" wrap="square" lIns="95720" tIns="47859" rIns="95720" bIns="478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761" y="1"/>
            <a:ext cx="2951513" cy="497852"/>
          </a:xfrm>
          <a:prstGeom prst="rect">
            <a:avLst/>
          </a:prstGeom>
        </p:spPr>
        <p:txBody>
          <a:bodyPr vert="horz" wrap="square" lIns="95720" tIns="47859" rIns="95720" bIns="478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E396B20-91A9-4634-9FD4-1DCF2D661F75}" type="datetime1">
              <a:rPr lang="en-US"/>
              <a:pPr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720" tIns="47859" rIns="95720" bIns="4785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60" y="4722331"/>
            <a:ext cx="5450246" cy="4475220"/>
          </a:xfrm>
          <a:prstGeom prst="rect">
            <a:avLst/>
          </a:prstGeom>
        </p:spPr>
        <p:txBody>
          <a:bodyPr vert="horz" lIns="95720" tIns="47859" rIns="95720" bIns="4785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845"/>
            <a:ext cx="2951513" cy="497852"/>
          </a:xfrm>
          <a:prstGeom prst="rect">
            <a:avLst/>
          </a:prstGeom>
        </p:spPr>
        <p:txBody>
          <a:bodyPr vert="horz" wrap="square" lIns="95720" tIns="47859" rIns="95720" bIns="478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761" y="9442845"/>
            <a:ext cx="2951513" cy="497852"/>
          </a:xfrm>
          <a:prstGeom prst="rect">
            <a:avLst/>
          </a:prstGeom>
        </p:spPr>
        <p:txBody>
          <a:bodyPr vert="horz" wrap="square" lIns="95720" tIns="47859" rIns="95720" bIns="478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9689AB4-0428-4288-9FA4-B670BE3C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0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HANDOUT FOR ROTATIONS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1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17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5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99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78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24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GB" b="1" u="sn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0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7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8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0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41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0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9AB4-0428-4288-9FA4-B670BE3CFC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6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rot="5400000">
            <a:off x="-26194" y="-65881"/>
            <a:ext cx="3457575" cy="3455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pic>
        <p:nvPicPr>
          <p:cNvPr id="5" name="Picture 7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685925" y="0"/>
            <a:ext cx="7459663" cy="6910388"/>
          </a:xfrm>
          <a:custGeom>
            <a:avLst/>
            <a:gdLst>
              <a:gd name="connsiteX0" fmla="*/ 0 w 7441809"/>
              <a:gd name="connsiteY0" fmla="*/ 1688123 h 6893170"/>
              <a:gd name="connsiteX1" fmla="*/ 1702191 w 7441809"/>
              <a:gd name="connsiteY1" fmla="*/ 0 h 6893170"/>
              <a:gd name="connsiteX2" fmla="*/ 7441809 w 7441809"/>
              <a:gd name="connsiteY2" fmla="*/ 0 h 6893170"/>
              <a:gd name="connsiteX3" fmla="*/ 7441809 w 7441809"/>
              <a:gd name="connsiteY3" fmla="*/ 6893170 h 6893170"/>
              <a:gd name="connsiteX4" fmla="*/ 5134708 w 7441809"/>
              <a:gd name="connsiteY4" fmla="*/ 6879102 h 6893170"/>
              <a:gd name="connsiteX5" fmla="*/ 0 w 7441809"/>
              <a:gd name="connsiteY5" fmla="*/ 1688123 h 6893170"/>
              <a:gd name="connsiteX0" fmla="*/ 0 w 7441809"/>
              <a:gd name="connsiteY0" fmla="*/ 1688425 h 6893472"/>
              <a:gd name="connsiteX1" fmla="*/ 1658223 w 7441809"/>
              <a:gd name="connsiteY1" fmla="*/ 0 h 6893472"/>
              <a:gd name="connsiteX2" fmla="*/ 7441809 w 7441809"/>
              <a:gd name="connsiteY2" fmla="*/ 302 h 6893472"/>
              <a:gd name="connsiteX3" fmla="*/ 7441809 w 7441809"/>
              <a:gd name="connsiteY3" fmla="*/ 6893472 h 6893472"/>
              <a:gd name="connsiteX4" fmla="*/ 5134708 w 7441809"/>
              <a:gd name="connsiteY4" fmla="*/ 6879404 h 6893472"/>
              <a:gd name="connsiteX5" fmla="*/ 0 w 7441809"/>
              <a:gd name="connsiteY5" fmla="*/ 1688425 h 689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1809" h="6893472">
                <a:moveTo>
                  <a:pt x="0" y="1688425"/>
                </a:moveTo>
                <a:lnTo>
                  <a:pt x="1658223" y="0"/>
                </a:lnTo>
                <a:lnTo>
                  <a:pt x="7441809" y="302"/>
                </a:lnTo>
                <a:lnTo>
                  <a:pt x="7441809" y="6893472"/>
                </a:lnTo>
                <a:lnTo>
                  <a:pt x="5134708" y="6879404"/>
                </a:lnTo>
                <a:lnTo>
                  <a:pt x="0" y="1688425"/>
                </a:lnTo>
                <a:close/>
              </a:path>
            </a:pathLst>
          </a:custGeom>
          <a:gradFill flip="none" rotWithShape="1">
            <a:gsLst>
              <a:gs pos="0">
                <a:srgbClr val="E0E0E0"/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3311BCF1-D214-4202-9CC7-60037696FCF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_8278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7451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bg1"/>
                </a:solidFill>
              </a:rPr>
              <a:t> </a:t>
            </a:r>
            <a:fld id="{A3830F8A-D84D-43FF-B2E0-DD65FFAF3E69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972_1_thumbnail_868x420_page1_204230.jpg"/>
          <p:cNvPicPr>
            <a:picLocks noChangeAspect="1"/>
          </p:cNvPicPr>
          <p:nvPr userDrawn="1"/>
        </p:nvPicPr>
        <p:blipFill>
          <a:blip r:embed="rId2" cstate="print"/>
          <a:srcRect t="31593"/>
          <a:stretch>
            <a:fillRect/>
          </a:stretch>
        </p:blipFill>
        <p:spPr bwMode="auto">
          <a:xfrm>
            <a:off x="3616325" y="1185863"/>
            <a:ext cx="5527675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0" y="0"/>
            <a:ext cx="9158288" cy="6873875"/>
          </a:xfrm>
          <a:custGeom>
            <a:avLst/>
            <a:gdLst>
              <a:gd name="connsiteX0" fmla="*/ 3754582 w 9254836"/>
              <a:gd name="connsiteY0" fmla="*/ 6954981 h 6954981"/>
              <a:gd name="connsiteX1" fmla="*/ 9240982 w 9254836"/>
              <a:gd name="connsiteY1" fmla="*/ 1468581 h 6954981"/>
              <a:gd name="connsiteX2" fmla="*/ 9254836 w 9254836"/>
              <a:gd name="connsiteY2" fmla="*/ 27709 h 6954981"/>
              <a:gd name="connsiteX3" fmla="*/ 0 w 9254836"/>
              <a:gd name="connsiteY3" fmla="*/ 0 h 6954981"/>
              <a:gd name="connsiteX4" fmla="*/ 27709 w 9254836"/>
              <a:gd name="connsiteY4" fmla="*/ 6954981 h 6954981"/>
              <a:gd name="connsiteX5" fmla="*/ 3754582 w 9254836"/>
              <a:gd name="connsiteY5" fmla="*/ 6954981 h 6954981"/>
              <a:gd name="connsiteX0" fmla="*/ 3754582 w 9240982"/>
              <a:gd name="connsiteY0" fmla="*/ 6954981 h 6954981"/>
              <a:gd name="connsiteX1" fmla="*/ 9240982 w 9240982"/>
              <a:gd name="connsiteY1" fmla="*/ 1468581 h 6954981"/>
              <a:gd name="connsiteX2" fmla="*/ 9227127 w 9240982"/>
              <a:gd name="connsiteY2" fmla="*/ 110836 h 6954981"/>
              <a:gd name="connsiteX3" fmla="*/ 0 w 9240982"/>
              <a:gd name="connsiteY3" fmla="*/ 0 h 6954981"/>
              <a:gd name="connsiteX4" fmla="*/ 27709 w 9240982"/>
              <a:gd name="connsiteY4" fmla="*/ 6954981 h 6954981"/>
              <a:gd name="connsiteX5" fmla="*/ 3754582 w 9240982"/>
              <a:gd name="connsiteY5" fmla="*/ 6954981 h 6954981"/>
              <a:gd name="connsiteX0" fmla="*/ 3726873 w 9213273"/>
              <a:gd name="connsiteY0" fmla="*/ 6844145 h 6844145"/>
              <a:gd name="connsiteX1" fmla="*/ 9213273 w 9213273"/>
              <a:gd name="connsiteY1" fmla="*/ 1357745 h 6844145"/>
              <a:gd name="connsiteX2" fmla="*/ 9199418 w 9213273"/>
              <a:gd name="connsiteY2" fmla="*/ 0 h 6844145"/>
              <a:gd name="connsiteX3" fmla="*/ 55418 w 9213273"/>
              <a:gd name="connsiteY3" fmla="*/ 0 h 6844145"/>
              <a:gd name="connsiteX4" fmla="*/ 0 w 9213273"/>
              <a:gd name="connsiteY4" fmla="*/ 6844145 h 6844145"/>
              <a:gd name="connsiteX5" fmla="*/ 3726873 w 9213273"/>
              <a:gd name="connsiteY5" fmla="*/ 6844145 h 6844145"/>
              <a:gd name="connsiteX0" fmla="*/ 3671455 w 9157855"/>
              <a:gd name="connsiteY0" fmla="*/ 6844145 h 6844145"/>
              <a:gd name="connsiteX1" fmla="*/ 9157855 w 9157855"/>
              <a:gd name="connsiteY1" fmla="*/ 1357745 h 6844145"/>
              <a:gd name="connsiteX2" fmla="*/ 9144000 w 9157855"/>
              <a:gd name="connsiteY2" fmla="*/ 0 h 6844145"/>
              <a:gd name="connsiteX3" fmla="*/ 0 w 9157855"/>
              <a:gd name="connsiteY3" fmla="*/ 0 h 6844145"/>
              <a:gd name="connsiteX4" fmla="*/ 0 w 9157855"/>
              <a:gd name="connsiteY4" fmla="*/ 6597650 h 6844145"/>
              <a:gd name="connsiteX5" fmla="*/ 3671455 w 9157855"/>
              <a:gd name="connsiteY5" fmla="*/ 6844145 h 6844145"/>
              <a:gd name="connsiteX0" fmla="*/ 3671455 w 9157855"/>
              <a:gd name="connsiteY0" fmla="*/ 6844145 h 6858000"/>
              <a:gd name="connsiteX1" fmla="*/ 9157855 w 9157855"/>
              <a:gd name="connsiteY1" fmla="*/ 1357745 h 6858000"/>
              <a:gd name="connsiteX2" fmla="*/ 9144000 w 9157855"/>
              <a:gd name="connsiteY2" fmla="*/ 0 h 6858000"/>
              <a:gd name="connsiteX3" fmla="*/ 0 w 9157855"/>
              <a:gd name="connsiteY3" fmla="*/ 0 h 6858000"/>
              <a:gd name="connsiteX4" fmla="*/ 0 w 9157855"/>
              <a:gd name="connsiteY4" fmla="*/ 6858000 h 6858000"/>
              <a:gd name="connsiteX5" fmla="*/ 3671455 w 9157855"/>
              <a:gd name="connsiteY5" fmla="*/ 6844145 h 6858000"/>
              <a:gd name="connsiteX0" fmla="*/ 3645453 w 9157855"/>
              <a:gd name="connsiteY0" fmla="*/ 6874480 h 6874480"/>
              <a:gd name="connsiteX1" fmla="*/ 9157855 w 9157855"/>
              <a:gd name="connsiteY1" fmla="*/ 1357745 h 6874480"/>
              <a:gd name="connsiteX2" fmla="*/ 9144000 w 9157855"/>
              <a:gd name="connsiteY2" fmla="*/ 0 h 6874480"/>
              <a:gd name="connsiteX3" fmla="*/ 0 w 9157855"/>
              <a:gd name="connsiteY3" fmla="*/ 0 h 6874480"/>
              <a:gd name="connsiteX4" fmla="*/ 0 w 9157855"/>
              <a:gd name="connsiteY4" fmla="*/ 6858000 h 6874480"/>
              <a:gd name="connsiteX5" fmla="*/ 3645453 w 9157855"/>
              <a:gd name="connsiteY5" fmla="*/ 6874480 h 68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5" h="6874480">
                <a:moveTo>
                  <a:pt x="3645453" y="6874480"/>
                </a:moveTo>
                <a:lnTo>
                  <a:pt x="9157855" y="1357745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3645453" y="68744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F49589DB-CD9E-4B90-B2AA-9108170F6DD2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Whit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8042_1_thumbnail_868x420_page1_201643.jpg"/>
          <p:cNvPicPr>
            <a:picLocks noChangeAspect="1"/>
          </p:cNvPicPr>
          <p:nvPr userDrawn="1"/>
        </p:nvPicPr>
        <p:blipFill>
          <a:blip r:embed="rId2" cstate="print"/>
          <a:srcRect t="18471" r="5600" b="2924"/>
          <a:stretch>
            <a:fillRect/>
          </a:stretch>
        </p:blipFill>
        <p:spPr bwMode="auto">
          <a:xfrm>
            <a:off x="3635375" y="0"/>
            <a:ext cx="5508625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 userDrawn="1"/>
        </p:nvSpPr>
        <p:spPr>
          <a:xfrm>
            <a:off x="0" y="0"/>
            <a:ext cx="9158288" cy="6873875"/>
          </a:xfrm>
          <a:custGeom>
            <a:avLst/>
            <a:gdLst>
              <a:gd name="connsiteX0" fmla="*/ 3754582 w 9254836"/>
              <a:gd name="connsiteY0" fmla="*/ 6954981 h 6954981"/>
              <a:gd name="connsiteX1" fmla="*/ 9240982 w 9254836"/>
              <a:gd name="connsiteY1" fmla="*/ 1468581 h 6954981"/>
              <a:gd name="connsiteX2" fmla="*/ 9254836 w 9254836"/>
              <a:gd name="connsiteY2" fmla="*/ 27709 h 6954981"/>
              <a:gd name="connsiteX3" fmla="*/ 0 w 9254836"/>
              <a:gd name="connsiteY3" fmla="*/ 0 h 6954981"/>
              <a:gd name="connsiteX4" fmla="*/ 27709 w 9254836"/>
              <a:gd name="connsiteY4" fmla="*/ 6954981 h 6954981"/>
              <a:gd name="connsiteX5" fmla="*/ 3754582 w 9254836"/>
              <a:gd name="connsiteY5" fmla="*/ 6954981 h 6954981"/>
              <a:gd name="connsiteX0" fmla="*/ 3754582 w 9240982"/>
              <a:gd name="connsiteY0" fmla="*/ 6954981 h 6954981"/>
              <a:gd name="connsiteX1" fmla="*/ 9240982 w 9240982"/>
              <a:gd name="connsiteY1" fmla="*/ 1468581 h 6954981"/>
              <a:gd name="connsiteX2" fmla="*/ 9227127 w 9240982"/>
              <a:gd name="connsiteY2" fmla="*/ 110836 h 6954981"/>
              <a:gd name="connsiteX3" fmla="*/ 0 w 9240982"/>
              <a:gd name="connsiteY3" fmla="*/ 0 h 6954981"/>
              <a:gd name="connsiteX4" fmla="*/ 27709 w 9240982"/>
              <a:gd name="connsiteY4" fmla="*/ 6954981 h 6954981"/>
              <a:gd name="connsiteX5" fmla="*/ 3754582 w 9240982"/>
              <a:gd name="connsiteY5" fmla="*/ 6954981 h 6954981"/>
              <a:gd name="connsiteX0" fmla="*/ 3726873 w 9213273"/>
              <a:gd name="connsiteY0" fmla="*/ 6844145 h 6844145"/>
              <a:gd name="connsiteX1" fmla="*/ 9213273 w 9213273"/>
              <a:gd name="connsiteY1" fmla="*/ 1357745 h 6844145"/>
              <a:gd name="connsiteX2" fmla="*/ 9199418 w 9213273"/>
              <a:gd name="connsiteY2" fmla="*/ 0 h 6844145"/>
              <a:gd name="connsiteX3" fmla="*/ 55418 w 9213273"/>
              <a:gd name="connsiteY3" fmla="*/ 0 h 6844145"/>
              <a:gd name="connsiteX4" fmla="*/ 0 w 9213273"/>
              <a:gd name="connsiteY4" fmla="*/ 6844145 h 6844145"/>
              <a:gd name="connsiteX5" fmla="*/ 3726873 w 9213273"/>
              <a:gd name="connsiteY5" fmla="*/ 6844145 h 6844145"/>
              <a:gd name="connsiteX0" fmla="*/ 3671455 w 9157855"/>
              <a:gd name="connsiteY0" fmla="*/ 6844145 h 6844145"/>
              <a:gd name="connsiteX1" fmla="*/ 9157855 w 9157855"/>
              <a:gd name="connsiteY1" fmla="*/ 1357745 h 6844145"/>
              <a:gd name="connsiteX2" fmla="*/ 9144000 w 9157855"/>
              <a:gd name="connsiteY2" fmla="*/ 0 h 6844145"/>
              <a:gd name="connsiteX3" fmla="*/ 0 w 9157855"/>
              <a:gd name="connsiteY3" fmla="*/ 0 h 6844145"/>
              <a:gd name="connsiteX4" fmla="*/ 0 w 9157855"/>
              <a:gd name="connsiteY4" fmla="*/ 6597650 h 6844145"/>
              <a:gd name="connsiteX5" fmla="*/ 3671455 w 9157855"/>
              <a:gd name="connsiteY5" fmla="*/ 6844145 h 6844145"/>
              <a:gd name="connsiteX0" fmla="*/ 3671455 w 9157855"/>
              <a:gd name="connsiteY0" fmla="*/ 6844145 h 6858000"/>
              <a:gd name="connsiteX1" fmla="*/ 9157855 w 9157855"/>
              <a:gd name="connsiteY1" fmla="*/ 1357745 h 6858000"/>
              <a:gd name="connsiteX2" fmla="*/ 9144000 w 9157855"/>
              <a:gd name="connsiteY2" fmla="*/ 0 h 6858000"/>
              <a:gd name="connsiteX3" fmla="*/ 0 w 9157855"/>
              <a:gd name="connsiteY3" fmla="*/ 0 h 6858000"/>
              <a:gd name="connsiteX4" fmla="*/ 0 w 9157855"/>
              <a:gd name="connsiteY4" fmla="*/ 6858000 h 6858000"/>
              <a:gd name="connsiteX5" fmla="*/ 3671455 w 9157855"/>
              <a:gd name="connsiteY5" fmla="*/ 6844145 h 6858000"/>
              <a:gd name="connsiteX0" fmla="*/ 3645453 w 9157855"/>
              <a:gd name="connsiteY0" fmla="*/ 6874480 h 6874480"/>
              <a:gd name="connsiteX1" fmla="*/ 9157855 w 9157855"/>
              <a:gd name="connsiteY1" fmla="*/ 1357745 h 6874480"/>
              <a:gd name="connsiteX2" fmla="*/ 9144000 w 9157855"/>
              <a:gd name="connsiteY2" fmla="*/ 0 h 6874480"/>
              <a:gd name="connsiteX3" fmla="*/ 0 w 9157855"/>
              <a:gd name="connsiteY3" fmla="*/ 0 h 6874480"/>
              <a:gd name="connsiteX4" fmla="*/ 0 w 9157855"/>
              <a:gd name="connsiteY4" fmla="*/ 6858000 h 6874480"/>
              <a:gd name="connsiteX5" fmla="*/ 3645453 w 9157855"/>
              <a:gd name="connsiteY5" fmla="*/ 6874480 h 687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7855" h="6874480">
                <a:moveTo>
                  <a:pt x="3645453" y="6874480"/>
                </a:moveTo>
                <a:lnTo>
                  <a:pt x="9157855" y="1357745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lnTo>
                  <a:pt x="3645453" y="68744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BC06DF10-6A70-4693-A094-6D0E6E32435C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G_5355.jpg"/>
          <p:cNvPicPr>
            <a:picLocks noChangeAspect="1"/>
          </p:cNvPicPr>
          <p:nvPr userDrawn="1"/>
        </p:nvPicPr>
        <p:blipFill>
          <a:blip r:embed="rId2" cstate="print"/>
          <a:srcRect r="11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2273300" y="-12700"/>
            <a:ext cx="6870700" cy="6870700"/>
          </a:xfrm>
          <a:prstGeom prst="rtTriangle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50000">
                <a:srgbClr val="000000">
                  <a:alpha val="12500"/>
                </a:srgbClr>
              </a:gs>
              <a:gs pos="100000">
                <a:srgbClr val="000000">
                  <a:alpha val="25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5441378"/>
            <a:ext cx="4321173" cy="886397"/>
          </a:xfr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>
            <a:noAutofit/>
          </a:bodyPr>
          <a:lstStyle>
            <a:lvl1pPr>
              <a:lnSpc>
                <a:spcPct val="85000"/>
              </a:lnSpc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6433239"/>
            <a:ext cx="4321172" cy="193899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dx_grove_building_RB_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/>
          <p:nvPr userDrawn="1"/>
        </p:nvSpPr>
        <p:spPr>
          <a:xfrm rot="5400000">
            <a:off x="-2739" y="-67833"/>
            <a:ext cx="3370363" cy="3474859"/>
          </a:xfrm>
          <a:prstGeom prst="rtTriangl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9998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9" descr="MU_LDN_spot_white_tex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3288" y="3645024"/>
            <a:ext cx="4179887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288" y="2708920"/>
            <a:ext cx="4179887" cy="886397"/>
          </a:xfrm>
          <a:effectLst/>
        </p:spPr>
        <p:txBody>
          <a:bodyPr>
            <a:spAutoFit/>
          </a:bodyPr>
          <a:lstStyle>
            <a:lvl1pPr algn="l">
              <a:defRPr sz="32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rgbClr val="A3A3A3"/>
                </a:solidFill>
              </a:rPr>
              <a:t>  </a:t>
            </a:r>
            <a:fld id="{C60E1A49-321C-4B1D-B577-5D6ADB019BFC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0D7DC681-8E2F-4B82-980F-876CFC151F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37BD00D9-8690-481E-BFDF-D7F5CF17A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CC7F8AD2-3477-457C-94E8-0274CEB512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96975"/>
            <a:ext cx="8208963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B32A1FED-487C-441F-A711-C7F4D6322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20268DE1-9CCE-4334-B684-46EB1E198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accent5"/>
          </a:solidFill>
          <a:ln w="1270">
            <a:solidFill>
              <a:srgbClr val="CD2A1D"/>
            </a:solidFill>
          </a:ln>
          <a:effectLst>
            <a:outerShdw blurRad="50800" dist="38100" dir="2700000" algn="tl" rotWithShape="0">
              <a:schemeClr val="accent1"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91754217-FF6C-40F7-95F5-23FABBEA8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413250" y="6446838"/>
            <a:ext cx="4151313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9B041BFD-4699-488E-8E79-1B970CF9C0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3000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 </a:t>
            </a:r>
            <a:fld id="{07ED5230-613E-4752-BB3E-B0964FC8F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D52B1E"/>
              </a:gs>
              <a:gs pos="100000">
                <a:srgbClr val="C4161B"/>
              </a:gs>
            </a:gsLst>
            <a:lin ang="12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8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A47ABCFD-8303-4FBF-A759-2F97AF395532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6" name="Picture 9" descr="MU_LDN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5975" y="404664"/>
            <a:ext cx="4267198" cy="886397"/>
          </a:xfrm>
          <a:effectLst/>
        </p:spPr>
        <p:txBody>
          <a:bodyPr anchor="t">
            <a:noAutofit/>
          </a:bodyPr>
          <a:lstStyle>
            <a:lvl1pPr>
              <a:lnSpc>
                <a:spcPct val="85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25975" y="6148579"/>
            <a:ext cx="4267197" cy="66479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48C74C4-AB83-4554-B8A8-A4EA1C4708A9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8" descr="MU_LDN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1EB8FA03-0408-4B22-B52A-4F5A2963541A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221B85B4-C2C5-4AC8-8EC2-4FAB175A0DE5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7" descr="MU_LDN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7100" y="441325"/>
            <a:ext cx="14620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tl" rotWithShape="0">
              <a:schemeClr val="accent1">
                <a:alpha val="39998"/>
              </a:schemeClr>
            </a:outerShdw>
          </a:effectLst>
        </p:spPr>
      </p:pic>
      <p:sp>
        <p:nvSpPr>
          <p:cNvPr id="6" name="Right Triangle 5"/>
          <p:cNvSpPr/>
          <p:nvPr userDrawn="1"/>
        </p:nvSpPr>
        <p:spPr>
          <a:xfrm rot="5400000">
            <a:off x="-795" y="-62706"/>
            <a:ext cx="3384551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9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Triangle 7"/>
          <p:cNvSpPr>
            <a:spLocks noChangeArrowheads="1"/>
          </p:cNvSpPr>
          <p:nvPr userDrawn="1"/>
        </p:nvSpPr>
        <p:spPr bwMode="auto">
          <a:xfrm flipH="1">
            <a:off x="3656013" y="1370013"/>
            <a:ext cx="5487987" cy="5487987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4591956"/>
            <a:ext cx="59046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3068638"/>
            <a:ext cx="5904655" cy="1329595"/>
          </a:xfrm>
          <a:effectLst/>
        </p:spPr>
        <p:txBody>
          <a:bodyPr>
            <a:spAutoFit/>
          </a:bodyPr>
          <a:lstStyle>
            <a:lvl1pPr algn="l">
              <a:defRPr sz="4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D9F9F74B-86FF-443A-8226-BB4FF584866A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7" name="Right Triangle 6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DFDA2ACD-E195-4B9B-92CF-D0E2E316B532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D9DF0419-DD57-491C-8DA1-488BC5C5435B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accent1"/>
          </a:solidFill>
          <a:ln w="1270">
            <a:solidFill>
              <a:schemeClr val="accent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schemeClr val="accent1">
                <a:lumMod val="50000"/>
                <a:lumOff val="50000"/>
                <a:alpha val="2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9621A84-1D36-449B-B926-1732AA0B2FE6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68425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9529ED6-2A19-4B5E-B9FB-95F6BF22ACE9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accent2"/>
                </a:solidFill>
              </a:rPr>
              <a:t>© Middlesex University</a:t>
            </a: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33C3A9DD-19D5-47ED-BA8C-D1468D572A14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1685925" y="0"/>
            <a:ext cx="7459663" cy="6910388"/>
          </a:xfrm>
          <a:custGeom>
            <a:avLst/>
            <a:gdLst>
              <a:gd name="connsiteX0" fmla="*/ 0 w 7441809"/>
              <a:gd name="connsiteY0" fmla="*/ 1688123 h 6893170"/>
              <a:gd name="connsiteX1" fmla="*/ 1702191 w 7441809"/>
              <a:gd name="connsiteY1" fmla="*/ 0 h 6893170"/>
              <a:gd name="connsiteX2" fmla="*/ 7441809 w 7441809"/>
              <a:gd name="connsiteY2" fmla="*/ 0 h 6893170"/>
              <a:gd name="connsiteX3" fmla="*/ 7441809 w 7441809"/>
              <a:gd name="connsiteY3" fmla="*/ 6893170 h 6893170"/>
              <a:gd name="connsiteX4" fmla="*/ 5134708 w 7441809"/>
              <a:gd name="connsiteY4" fmla="*/ 6879102 h 6893170"/>
              <a:gd name="connsiteX5" fmla="*/ 0 w 7441809"/>
              <a:gd name="connsiteY5" fmla="*/ 1688123 h 6893170"/>
              <a:gd name="connsiteX0" fmla="*/ 0 w 7441809"/>
              <a:gd name="connsiteY0" fmla="*/ 1688425 h 6893472"/>
              <a:gd name="connsiteX1" fmla="*/ 1658223 w 7441809"/>
              <a:gd name="connsiteY1" fmla="*/ 0 h 6893472"/>
              <a:gd name="connsiteX2" fmla="*/ 7441809 w 7441809"/>
              <a:gd name="connsiteY2" fmla="*/ 302 h 6893472"/>
              <a:gd name="connsiteX3" fmla="*/ 7441809 w 7441809"/>
              <a:gd name="connsiteY3" fmla="*/ 6893472 h 6893472"/>
              <a:gd name="connsiteX4" fmla="*/ 5134708 w 7441809"/>
              <a:gd name="connsiteY4" fmla="*/ 6879404 h 6893472"/>
              <a:gd name="connsiteX5" fmla="*/ 0 w 7441809"/>
              <a:gd name="connsiteY5" fmla="*/ 1688425 h 689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1809" h="6893472">
                <a:moveTo>
                  <a:pt x="0" y="1688425"/>
                </a:moveTo>
                <a:lnTo>
                  <a:pt x="1658223" y="0"/>
                </a:lnTo>
                <a:lnTo>
                  <a:pt x="7441809" y="302"/>
                </a:lnTo>
                <a:lnTo>
                  <a:pt x="7441809" y="6893472"/>
                </a:lnTo>
                <a:lnTo>
                  <a:pt x="5134708" y="6879404"/>
                </a:lnTo>
                <a:lnTo>
                  <a:pt x="0" y="1688425"/>
                </a:lnTo>
                <a:close/>
              </a:path>
            </a:pathLst>
          </a:custGeom>
          <a:gradFill flip="none" rotWithShape="1">
            <a:gsLst>
              <a:gs pos="0">
                <a:srgbClr val="E0E0E0"/>
              </a:gs>
              <a:gs pos="75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262626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CA1C7C85-A301-463B-AA8C-47F72ED6F144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Divider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10_1_thumbnail_868x420_page1_204233.jpg"/>
          <p:cNvPicPr>
            <a:picLocks noChangeAspect="1"/>
          </p:cNvPicPr>
          <p:nvPr userDrawn="1"/>
        </p:nvPicPr>
        <p:blipFill>
          <a:blip r:embed="rId2" cstate="print"/>
          <a:srcRect t="11168" r="21317" b="5325"/>
          <a:stretch>
            <a:fillRect/>
          </a:stretch>
        </p:blipFill>
        <p:spPr bwMode="auto">
          <a:xfrm>
            <a:off x="1512888" y="0"/>
            <a:ext cx="7631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4"/>
          <p:cNvSpPr>
            <a:spLocks noChangeArrowheads="1"/>
          </p:cNvSpPr>
          <p:nvPr userDrawn="1"/>
        </p:nvSpPr>
        <p:spPr bwMode="auto">
          <a:xfrm rot="13500000" flipH="1">
            <a:off x="-2165350" y="3160713"/>
            <a:ext cx="7858125" cy="7858125"/>
          </a:xfrm>
          <a:prstGeom prst="rtTriangle">
            <a:avLst/>
          </a:prstGeom>
          <a:gradFill rotWithShape="1">
            <a:gsLst>
              <a:gs pos="0">
                <a:srgbClr val="262626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 userDrawn="1"/>
        </p:nvSpPr>
        <p:spPr>
          <a:xfrm rot="5400000">
            <a:off x="-26194" y="-65881"/>
            <a:ext cx="3457575" cy="3455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7" name="Picture 10" descr="MU_LDN_CMYK_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441325"/>
            <a:ext cx="140811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839788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© Middlesex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5" y="5805264"/>
            <a:ext cx="4104455" cy="216024"/>
          </a:xfrm>
          <a:effectLst/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575553"/>
            <a:ext cx="4104455" cy="1107996"/>
          </a:xfrm>
          <a:effectLst/>
        </p:spPr>
        <p:txBody>
          <a:bodyPr>
            <a:spAutoFit/>
          </a:bodyPr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accent1"/>
                </a:solidFill>
              </a:rPr>
              <a:t>  </a:t>
            </a:r>
            <a:fld id="{98494975-7B40-401D-95AC-B8652C2ECE55}" type="slidenum">
              <a:rPr lang="en-US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4625975" y="1196975"/>
            <a:ext cx="4267200" cy="5111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9CAAB23C-6D65-4CBC-9E05-12468373B4A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6" name="Right Triangle 5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4" y="1196975"/>
            <a:ext cx="3833812" cy="513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25975" y="1196975"/>
            <a:ext cx="4267200" cy="5130800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3E77323E-B7B8-4AE0-9C2C-37C48386BB4E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8" name="Right Triangle 7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684213" y="1196975"/>
            <a:ext cx="8208961" cy="19439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843174" y="3428999"/>
            <a:ext cx="4050000" cy="2898775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84213" y="3429000"/>
            <a:ext cx="4050000" cy="2898775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B2D39140-0D88-4758-A25B-0A4BAE47F005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9" name="Right Triangle 8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43174" y="1196975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84213" y="1196976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43174" y="3753359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4213" y="3753360"/>
            <a:ext cx="4050000" cy="2448049"/>
          </a:xfrm>
          <a:solidFill>
            <a:schemeClr val="bg1"/>
          </a:solidFill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371D3074-3BCF-4092-8B8A-F8D7025EFBB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5" name="Right Triangle 4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B73D4128-8301-40CC-A564-482D6425963B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>
            <a:spLocks noChangeArrowheads="1"/>
          </p:cNvSpPr>
          <p:nvPr userDrawn="1"/>
        </p:nvSpPr>
        <p:spPr bwMode="auto">
          <a:xfrm flipH="1">
            <a:off x="3656013" y="1371600"/>
            <a:ext cx="5487987" cy="5487988"/>
          </a:xfrm>
          <a:prstGeom prst="rtTriangle">
            <a:avLst/>
          </a:prstGeom>
          <a:gradFill rotWithShape="1">
            <a:gsLst>
              <a:gs pos="0">
                <a:srgbClr val="FFFFFF">
                  <a:alpha val="3000"/>
                </a:srgbClr>
              </a:gs>
              <a:gs pos="100000">
                <a:srgbClr val="000000">
                  <a:alpha val="4999"/>
                </a:srgbClr>
              </a:gs>
            </a:gsLst>
            <a:lin ang="0" scaled="1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 bwMode="auto">
          <a:xfrm>
            <a:off x="684213" y="6446838"/>
            <a:ext cx="41513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smtClean="0"/>
              <a:t>© Middlesex University</a:t>
            </a:r>
          </a:p>
        </p:txBody>
      </p:sp>
      <p:sp>
        <p:nvSpPr>
          <p:cNvPr id="4" name="Right Triangle 3"/>
          <p:cNvSpPr/>
          <p:nvPr userDrawn="1"/>
        </p:nvSpPr>
        <p:spPr>
          <a:xfrm rot="10800000" flipH="1">
            <a:off x="0" y="0"/>
            <a:ext cx="762000" cy="762000"/>
          </a:xfrm>
          <a:prstGeom prst="rtTriangle">
            <a:avLst/>
          </a:prstGeom>
          <a:gradFill flip="none" rotWithShape="1">
            <a:gsLst>
              <a:gs pos="0">
                <a:srgbClr val="D52B1E"/>
              </a:gs>
              <a:gs pos="100000">
                <a:srgbClr val="C4161B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213" y="6437313"/>
            <a:ext cx="8208962" cy="0"/>
          </a:xfrm>
          <a:prstGeom prst="line">
            <a:avLst/>
          </a:prstGeom>
          <a:ln w="6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 </a:t>
            </a:r>
            <a:r>
              <a:rPr lang="en-US">
                <a:solidFill>
                  <a:schemeClr val="tx1"/>
                </a:solidFill>
              </a:rPr>
              <a:t> </a:t>
            </a:r>
            <a:fld id="{43BC1046-68E7-4414-84A7-030C4604EE06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rgbClr val="A3A3A3"/>
                </a:solidFill>
              </a:rPr>
              <a:t>  </a:t>
            </a:r>
            <a:fld id="{73D61B9E-28D2-4BC2-BBDC-19AE65A45C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tx2"/>
        </a:buClr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574675" indent="-179388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AA7E12F6-6B6E-490A-BEB6-B61ED77738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bg1"/>
        </a:buClr>
        <a:buFont typeface="Arial" charset="0"/>
        <a:buChar char="—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539750" indent="-179388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b="1"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333375"/>
            <a:ext cx="82089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196975"/>
            <a:ext cx="82089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6446838"/>
            <a:ext cx="4151312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0913" y="6446838"/>
            <a:ext cx="317500" cy="1841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|</a:t>
            </a:r>
            <a:r>
              <a:rPr lang="en-US">
                <a:solidFill>
                  <a:schemeClr val="bg1"/>
                </a:solidFill>
              </a:rPr>
              <a:t>  </a:t>
            </a:r>
            <a:fld id="{677E312A-DDF9-40FE-A898-E44D7AF4CD98}" type="slidenum">
              <a:rPr lang="en-US">
                <a:solidFill>
                  <a:schemeClr val="accent2"/>
                </a:solidFill>
              </a:rPr>
              <a:pPr/>
              <a:t>‹#›</a:t>
            </a:fld>
            <a:endParaRPr lang="en-US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ＭＳ Ｐゴシック" charset="-128"/>
          <a:cs typeface="+mn-cs"/>
        </a:defRPr>
      </a:lvl1pPr>
      <a:lvl2pPr marL="358775" indent="-35877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Font typeface="Arial" charset="0"/>
        <a:buChar char="—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2pPr>
      <a:lvl3pPr marL="539750" indent="-179388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3pPr>
      <a:lvl4pPr marL="790575" indent="-2159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2400"/>
        </a:spcBef>
        <a:spcAft>
          <a:spcPct val="0"/>
        </a:spcAft>
        <a:buFont typeface="Arial" charset="0"/>
        <a:buChar char="»"/>
        <a:defRPr sz="2400" b="1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3419872" y="404813"/>
            <a:ext cx="5473303" cy="885825"/>
          </a:xfrm>
        </p:spPr>
        <p:txBody>
          <a:bodyPr/>
          <a:lstStyle/>
          <a:p>
            <a:pPr eaLnBrk="1" hangingPunct="1"/>
            <a:r>
              <a:rPr lang="en-US" altLang="en-US" sz="4400" dirty="0" smtClean="0">
                <a:latin typeface="Calibri" panose="020F0502020204030204" pitchFamily="34" charset="0"/>
              </a:rPr>
              <a:t>Plagiarism, People and Policy: Exploring Tensions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872" y="3212976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 Dillon-Lee, Alexandra Pitt, and Gemma 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Wilkinson</a:t>
            </a:r>
          </a:p>
          <a:p>
            <a:endParaRPr lang="en-GB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Conference: Plagiarism Across Europe and Beyond, Mendel University, Brno 2015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7661"/>
            <a:ext cx="8208962" cy="488950"/>
          </a:xfrm>
        </p:spPr>
        <p:txBody>
          <a:bodyPr/>
          <a:lstStyle/>
          <a:p>
            <a:pPr algn="ctr"/>
            <a:r>
              <a:rPr lang="en-GB" dirty="0" smtClean="0"/>
              <a:t>The Prompts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 descr="C:\Users\Alexandra\AppData\Local\Microsoft\Windows\Temporary Internet Files\Content.IE5\PQA4POPD\abstract_mountain_landscape_by_danieldogeanu-d73e7f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52" y="1824181"/>
            <a:ext cx="2069317" cy="1239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07" y="3741163"/>
            <a:ext cx="1362027" cy="13633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lexandra\AppData\Local\Microsoft\Windows\Temporary Internet Files\Content.IE5\SXUIOGY0\silhouettes-mostly-animal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65" y="1682259"/>
            <a:ext cx="1522870" cy="15228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lexandra\AppData\Local\Microsoft\Windows\Temporary Internet Files\Content.IE5\PQA4POPD\Leaf%20Oak%2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83" y="3702772"/>
            <a:ext cx="2361862" cy="1440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1" y="1416244"/>
            <a:ext cx="226556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R1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= Institution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 = Colleagues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 = Students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 = Self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4028" y="1041198"/>
            <a:ext cx="4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D52B1E"/>
                </a:solidFill>
              </a:rPr>
              <a:t>A</a:t>
            </a:r>
            <a:endParaRPr lang="en-GB" b="1" dirty="0">
              <a:solidFill>
                <a:srgbClr val="D52B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7804" y="1046912"/>
            <a:ext cx="4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D52B1E"/>
                </a:solidFill>
              </a:rPr>
              <a:t>L</a:t>
            </a:r>
            <a:endParaRPr lang="en-GB" b="1" dirty="0">
              <a:solidFill>
                <a:srgbClr val="D52B1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3236" y="5396850"/>
            <a:ext cx="4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D52B1E"/>
                </a:solidFill>
              </a:rPr>
              <a:t>V</a:t>
            </a:r>
            <a:endParaRPr lang="en-GB" b="1" dirty="0">
              <a:solidFill>
                <a:srgbClr val="D52B1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2053" y="5396850"/>
            <a:ext cx="49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D52B1E"/>
                </a:solidFill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4848" y="4625053"/>
            <a:ext cx="226556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R2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= Colleagues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 = Self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 = Institution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 = Students</a:t>
            </a:r>
          </a:p>
        </p:txBody>
      </p:sp>
    </p:spTree>
    <p:extLst>
      <p:ext uri="{BB962C8B-B14F-4D97-AF65-F5344CB8AC3E}">
        <p14:creationId xmlns:p14="http://schemas.microsoft.com/office/powerpoint/2010/main" val="19669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Impact of Prompts on Visual Response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66963"/>
              </p:ext>
            </p:extLst>
          </p:nvPr>
        </p:nvGraphicFramePr>
        <p:xfrm>
          <a:off x="2123728" y="1077304"/>
          <a:ext cx="4824536" cy="505104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12268"/>
                <a:gridCol w="24122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R1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ysClr val="windowText" lastClr="000000"/>
                          </a:solidFill>
                        </a:rPr>
                        <a:t>R2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Aggression, Duality, Multiplicity,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Ubiquity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Duality, Multiplicity,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Ubiquity</a:t>
                      </a:r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Hills,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Effort, Difficulty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Variation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&amp; 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Difference</a:t>
                      </a:r>
                    </a:p>
                    <a:p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Success and Failure</a:t>
                      </a:r>
                    </a:p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Patchiness</a:t>
                      </a:r>
                    </a:p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Creeping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Patchiness, lushness,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barrenness, </a:t>
                      </a: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aggression</a:t>
                      </a:r>
                    </a:p>
                    <a:p>
                      <a:endParaRPr lang="en-GB" sz="18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Openness, access, centrality,</a:t>
                      </a:r>
                      <a:r>
                        <a:rPr lang="en-GB" sz="1800" baseline="0" dirty="0" smtClean="0">
                          <a:solidFill>
                            <a:sysClr val="windowText" lastClr="000000"/>
                          </a:solidFill>
                        </a:rPr>
                        <a:t> distance</a:t>
                      </a:r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</a:rPr>
                        <a:t>Dominance, complexity, distance, lack of access</a:t>
                      </a:r>
                    </a:p>
                    <a:p>
                      <a:endParaRPr lang="en-GB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Users\Alexandra\AppData\Local\Microsoft\Windows\Temporary Internet Files\Content.IE5\PQA4POPD\abstract_mountain_landscape_by_danieldogeanu-d73e7f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29" y="2552180"/>
            <a:ext cx="1322878" cy="7920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29" y="4929446"/>
            <a:ext cx="922630" cy="923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andra\AppData\Local\Microsoft\Windows\Temporary Internet Files\Content.IE5\SXUIOGY0\silhouettes-mostly-animal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7" y="1456563"/>
            <a:ext cx="1069402" cy="10694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xandra\AppData\Local\Microsoft\Windows\Temporary Internet Files\Content.IE5\PQA4POPD\Leaf%20Oak%2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2" y="3805755"/>
            <a:ext cx="1323212" cy="864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547664" y="1991264"/>
            <a:ext cx="261298" cy="110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1705772" y="4182510"/>
            <a:ext cx="261298" cy="110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Arrow 14"/>
          <p:cNvSpPr/>
          <p:nvPr/>
        </p:nvSpPr>
        <p:spPr>
          <a:xfrm>
            <a:off x="7092280" y="2960948"/>
            <a:ext cx="216024" cy="108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Arrow 25"/>
          <p:cNvSpPr/>
          <p:nvPr/>
        </p:nvSpPr>
        <p:spPr>
          <a:xfrm>
            <a:off x="7092280" y="5337212"/>
            <a:ext cx="216024" cy="108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e.g. Buildings: Samples Compared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84423" y="6414346"/>
            <a:ext cx="4151312" cy="18415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3298">
            <a:off x="900667" y="1121484"/>
            <a:ext cx="2244488" cy="2878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79664">
            <a:off x="5616557" y="1073737"/>
            <a:ext cx="2303374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9037" y="3372952"/>
            <a:ext cx="2230414" cy="32102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413">
            <a:off x="1206830" y="3081393"/>
            <a:ext cx="2390448" cy="3192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82800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R1</a:t>
            </a:r>
            <a:endParaRPr lang="en-GB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8367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R2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3195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Visual Findings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418451"/>
              </p:ext>
            </p:extLst>
          </p:nvPr>
        </p:nvGraphicFramePr>
        <p:xfrm>
          <a:off x="827584" y="1196752"/>
          <a:ext cx="7776864" cy="427939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888432"/>
                <a:gridCol w="3888432"/>
              </a:tblGrid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The Institution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ANIMAL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aggression</a:t>
                      </a: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opposition, ubiquity and obscurity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VEGETATION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the aggression</a:t>
                      </a: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lifelessness, lushness, patchiness</a:t>
                      </a:r>
                    </a:p>
                    <a:p>
                      <a:pPr marL="45720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	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The </a:t>
                      </a:r>
                      <a:r>
                        <a:rPr lang="en-GB" sz="2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students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VEGETATION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success &amp; </a:t>
                      </a: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failure, creeping, and ubiquity.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BUILDINGS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closedness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and  dominance.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Colleagues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LANDSCAPE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effort,</a:t>
                      </a:r>
                      <a:r>
                        <a:rPr lang="en-GB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difficulty, </a:t>
                      </a: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difference.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ANIMALS, difference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None/>
                      </a:pP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Self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BUILDINGS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centrality 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and access.</a:t>
                      </a:r>
                    </a:p>
                    <a:p>
                      <a:pPr marL="285750" lvl="0" indent="-2857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LANDSCAPE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variance </a:t>
                      </a:r>
                      <a:r>
                        <a:rPr lang="en-GB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and difference.</a:t>
                      </a:r>
                      <a:endParaRPr lang="en-GB" sz="16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54200" y="1622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805264"/>
            <a:ext cx="252028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Sympathy</a:t>
            </a:r>
            <a:endParaRPr lang="en-GB" sz="2000" b="1" dirty="0">
              <a:solidFill>
                <a:srgbClr val="D52B1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5805264"/>
            <a:ext cx="2448272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Responsibility</a:t>
            </a:r>
            <a:endParaRPr lang="en-GB" sz="2000" b="1" dirty="0">
              <a:solidFill>
                <a:srgbClr val="D52B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805264"/>
            <a:ext cx="252028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Morality </a:t>
            </a:r>
            <a:endParaRPr lang="en-GB" sz="2000" b="1" dirty="0">
              <a:solidFill>
                <a:srgbClr val="D5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from Visuals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98377"/>
            <a:ext cx="8208963" cy="4626967"/>
          </a:xfrm>
        </p:spPr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</a:rPr>
              <a:t>Students are sympathetically viewed.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Staff feel they have responsibility but they are confused, it is difficult and there is variation from colleagues.</a:t>
            </a:r>
          </a:p>
          <a:p>
            <a:r>
              <a:rPr lang="en-GB" sz="3200" dirty="0" smtClean="0">
                <a:latin typeface="Calibri" panose="020F0502020204030204" pitchFamily="34" charset="0"/>
              </a:rPr>
              <a:t>Plagiarism occurs mainly because of lack of skill and inadequate handling and not because of moral deficiency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40" y="1124744"/>
            <a:ext cx="252028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Sympathy</a:t>
            </a:r>
            <a:endParaRPr lang="en-GB" sz="2000" b="1" dirty="0">
              <a:solidFill>
                <a:srgbClr val="D52B1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236" y="1124744"/>
            <a:ext cx="2448272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Responsibility</a:t>
            </a:r>
            <a:endParaRPr lang="en-GB" sz="2000" b="1" dirty="0">
              <a:solidFill>
                <a:srgbClr val="D52B1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3524" y="1124744"/>
            <a:ext cx="252028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52B1E"/>
                </a:solidFill>
              </a:rPr>
              <a:t>Morality </a:t>
            </a:r>
            <a:endParaRPr lang="en-GB" sz="2000" b="1" dirty="0">
              <a:solidFill>
                <a:srgbClr val="D52B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07540731"/>
              </p:ext>
            </p:extLst>
          </p:nvPr>
        </p:nvGraphicFramePr>
        <p:xfrm>
          <a:off x="539552" y="692696"/>
          <a:ext cx="806469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Left Arrow 13"/>
          <p:cNvSpPr/>
          <p:nvPr/>
        </p:nvSpPr>
        <p:spPr>
          <a:xfrm>
            <a:off x="3635896" y="148478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9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04664"/>
            <a:ext cx="8420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GB" sz="2000" dirty="0" smtClean="0"/>
              <a:t>“</a:t>
            </a:r>
            <a:r>
              <a:rPr lang="en-GB" sz="2000" b="1" dirty="0" smtClean="0"/>
              <a:t>If </a:t>
            </a:r>
            <a:r>
              <a:rPr lang="en-GB" sz="2000" b="1" dirty="0"/>
              <a:t>yes, which methods do you use?”</a:t>
            </a:r>
            <a:r>
              <a:rPr lang="en-GB" sz="2000" i="1" dirty="0"/>
              <a:t>. 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241771574"/>
              </p:ext>
            </p:extLst>
          </p:nvPr>
        </p:nvGraphicFramePr>
        <p:xfrm>
          <a:off x="286313" y="804774"/>
          <a:ext cx="8857687" cy="584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8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46553"/>
              </p:ext>
            </p:extLst>
          </p:nvPr>
        </p:nvGraphicFramePr>
        <p:xfrm>
          <a:off x="539552" y="476672"/>
          <a:ext cx="8353623" cy="585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Analysis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dirty="0" smtClean="0">
              <a:latin typeface="Calibri" panose="020F0502020204030204" pitchFamily="34" charset="0"/>
            </a:endParaRPr>
          </a:p>
          <a:p>
            <a:pPr marL="447675" lvl="3" indent="0">
              <a:buNone/>
            </a:pPr>
            <a:r>
              <a:rPr lang="en-GB" dirty="0">
                <a:latin typeface="Calibri" panose="020F0502020204030204" pitchFamily="34" charset="0"/>
              </a:rPr>
              <a:t>	</a:t>
            </a:r>
            <a:endParaRPr lang="en-GB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383217" cy="26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Teaching and Learning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Nvivo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97905" cy="408870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Aims of the Project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17" y="1196752"/>
            <a:ext cx="8208963" cy="4248249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latin typeface="Calibri" panose="020F0502020204030204" pitchFamily="34" charset="0"/>
              </a:rPr>
              <a:t>To investigate attitudes of academics with regard to the situation of plagiarism for:</a:t>
            </a:r>
            <a:r>
              <a:rPr lang="en-GB" sz="1800" b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1800" b="1" dirty="0" smtClean="0">
              <a:latin typeface="Calibri" panose="020F0502020204030204" pitchFamily="34" charset="0"/>
            </a:endParaRPr>
          </a:p>
          <a:p>
            <a:pPr marL="2422525"/>
            <a:r>
              <a:rPr lang="en-GB" sz="2800" dirty="0" smtClean="0">
                <a:latin typeface="Calibri" panose="020F0502020204030204" pitchFamily="34" charset="0"/>
              </a:rPr>
              <a:t>Students</a:t>
            </a:r>
          </a:p>
          <a:p>
            <a:pPr marL="2422525"/>
            <a:r>
              <a:rPr lang="en-GB" sz="2800" dirty="0" smtClean="0">
                <a:latin typeface="Calibri" panose="020F0502020204030204" pitchFamily="34" charset="0"/>
              </a:rPr>
              <a:t>Colleagues</a:t>
            </a:r>
          </a:p>
          <a:p>
            <a:pPr marL="2422525"/>
            <a:r>
              <a:rPr lang="en-GB" sz="2800" dirty="0" smtClean="0">
                <a:latin typeface="Calibri" panose="020F0502020204030204" pitchFamily="34" charset="0"/>
              </a:rPr>
              <a:t>The Self </a:t>
            </a:r>
          </a:p>
          <a:p>
            <a:pPr marL="2422525"/>
            <a:r>
              <a:rPr lang="en-GB" sz="2800" dirty="0" smtClean="0">
                <a:latin typeface="Calibri" panose="020F0502020204030204" pitchFamily="34" charset="0"/>
              </a:rPr>
              <a:t>The Institution</a:t>
            </a:r>
            <a:r>
              <a:rPr lang="en-GB" sz="32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94495">
            <a:off x="4130089" y="4828487"/>
            <a:ext cx="453650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ysClr val="windowText" lastClr="000000"/>
                </a:solidFill>
              </a:rPr>
              <a:t>B</a:t>
            </a:r>
            <a:r>
              <a:rPr lang="en-GB" sz="3200" b="1" dirty="0" smtClean="0">
                <a:solidFill>
                  <a:sysClr val="windowText" lastClr="000000"/>
                </a:solidFill>
              </a:rPr>
              <a:t>reak </a:t>
            </a:r>
            <a:r>
              <a:rPr lang="en-GB" sz="3200" b="1" dirty="0">
                <a:solidFill>
                  <a:sysClr val="windowText" lastClr="000000"/>
                </a:solidFill>
              </a:rPr>
              <a:t>patterns </a:t>
            </a:r>
            <a:r>
              <a:rPr lang="en-GB" sz="3200" b="1" dirty="0" smtClean="0">
                <a:solidFill>
                  <a:sysClr val="windowText" lastClr="000000"/>
                </a:solidFill>
              </a:rPr>
              <a:t>&amp; Provoke </a:t>
            </a:r>
            <a:r>
              <a:rPr lang="en-GB" sz="3200" b="1" dirty="0">
                <a:solidFill>
                  <a:sysClr val="windowText" lastClr="000000"/>
                </a:solidFill>
              </a:rPr>
              <a:t>the new </a:t>
            </a:r>
            <a:endParaRPr lang="en-GB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31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Morality (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Nvivo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963377"/>
            <a:ext cx="8208963" cy="5275039"/>
          </a:xfrm>
        </p:spPr>
        <p:txBody>
          <a:bodyPr/>
          <a:lstStyle/>
          <a:p>
            <a:pPr marL="0" indent="0">
              <a:buNone/>
            </a:pPr>
            <a:endParaRPr lang="en-GB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4793"/>
            <a:ext cx="8142514" cy="36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 Conclusion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9CAAB23C-6D65-4CBC-9E05-12468373B4AE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55" y="1184060"/>
            <a:ext cx="4278942" cy="4355157"/>
          </a:xfrm>
        </p:spPr>
      </p:pic>
      <p:sp>
        <p:nvSpPr>
          <p:cNvPr id="9" name="Oval 8"/>
          <p:cNvSpPr/>
          <p:nvPr/>
        </p:nvSpPr>
        <p:spPr>
          <a:xfrm>
            <a:off x="83769" y="1375925"/>
            <a:ext cx="2304256" cy="30243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“Not 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yet have access to </a:t>
            </a:r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‘words 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of their own</a:t>
            </a:r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’” – </a:t>
            </a:r>
            <a:r>
              <a:rPr lang="en-GB" dirty="0" err="1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Abasi</a:t>
            </a:r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&amp; Graves (2008:223)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92936" y="1375925"/>
            <a:ext cx="2304256" cy="30243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Maintaining home rules is a reaction to a new environment – Harris (1997)</a:t>
            </a: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4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In Conclusion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844824"/>
            <a:ext cx="8208963" cy="30963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If policy is </a:t>
            </a:r>
            <a:r>
              <a:rPr lang="en-GB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interpreted 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and responded to in different ways “It puts students in a perilous situation , and undermines the efforts of the university community to create a culture </a:t>
            </a:r>
            <a:r>
              <a:rPr lang="en-GB">
                <a:solidFill>
                  <a:sysClr val="windowText" lastClr="000000"/>
                </a:solidFill>
                <a:latin typeface="Calibri" panose="020F0502020204030204" pitchFamily="34" charset="0"/>
              </a:rPr>
              <a:t>of </a:t>
            </a:r>
            <a:r>
              <a:rPr lang="en-GB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honesty, 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featuring a set of shared values and shared standards for judging transgression against those values” (</a:t>
            </a:r>
            <a:r>
              <a:rPr lang="en-GB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Pecorari</a:t>
            </a:r>
            <a:r>
              <a:rPr lang="en-GB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and Shaw, 2010)</a:t>
            </a:r>
          </a:p>
        </p:txBody>
      </p:sp>
    </p:spTree>
    <p:extLst>
      <p:ext uri="{BB962C8B-B14F-4D97-AF65-F5344CB8AC3E}">
        <p14:creationId xmlns:p14="http://schemas.microsoft.com/office/powerpoint/2010/main" val="19051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Quotes From Reflections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9450" y="1052736"/>
            <a:ext cx="8208963" cy="5256584"/>
          </a:xfrm>
        </p:spPr>
        <p:txBody>
          <a:bodyPr/>
          <a:lstStyle/>
          <a:p>
            <a:pPr lvl="0"/>
            <a:r>
              <a:rPr lang="en-GB" dirty="0" smtClean="0"/>
              <a:t>On </a:t>
            </a:r>
            <a:r>
              <a:rPr lang="en-GB" dirty="0"/>
              <a:t>reflection I doubt academics support students in understanding how work is plagiarised, as much as I have illustrated.  My main concern is centred on student learning and their understanding of academic misconduct rather than the act itself. </a:t>
            </a:r>
          </a:p>
          <a:p>
            <a:pPr lvl="0"/>
            <a:r>
              <a:rPr lang="en-GB" dirty="0" smtClean="0"/>
              <a:t>The </a:t>
            </a:r>
            <a:r>
              <a:rPr lang="en-GB" dirty="0"/>
              <a:t>green patch in the house is my trying to ‘grow’ some students! IE: nurture, help them to learn how to do it properly, not just penalize when unintentional. </a:t>
            </a:r>
          </a:p>
          <a:p>
            <a:pPr lvl="0"/>
            <a:r>
              <a:rPr lang="en-GB" dirty="0"/>
              <a:t>Different stakeholders appear to have a different understanding/idea of what </a:t>
            </a:r>
            <a:r>
              <a:rPr lang="en-GB" u="sng" dirty="0"/>
              <a:t>IS PLAGIARISM.</a:t>
            </a:r>
            <a:r>
              <a:rPr lang="en-GB" dirty="0"/>
              <a:t> From my experience these appear to be quite considerable within the varying </a:t>
            </a:r>
            <a:r>
              <a:rPr lang="en-GB" dirty="0" smtClean="0"/>
              <a:t>stakeholders.</a:t>
            </a:r>
          </a:p>
          <a:p>
            <a:pPr lvl="0"/>
            <a:r>
              <a:rPr lang="en-GB" dirty="0" smtClean="0"/>
              <a:t>feel </a:t>
            </a:r>
            <a:r>
              <a:rPr lang="en-GB" dirty="0"/>
              <a:t>that we can do better in communicating what is </a:t>
            </a:r>
            <a:r>
              <a:rPr lang="en-GB" dirty="0" smtClean="0"/>
              <a:t>required.</a:t>
            </a:r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0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Abasi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A. R., &amp; Graves, B. (2008) Academic literacy and plagiarism: Conversations with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 graduate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students and disciplinary professors, in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Journal for English for Academic Purposes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7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Bertram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Gallant, T., &amp; Drinan, P. (2006) Organizational Theory and Student Cheating: Explanation, Responses, and Strategies, in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The Journal of Higher Education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77.5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Craig, R. </a:t>
            </a:r>
            <a:r>
              <a:rPr lang="en-GB" sz="1600" dirty="0">
                <a:latin typeface="Calibri" panose="020F0502020204030204" pitchFamily="34" charset="0"/>
              </a:rPr>
              <a:t>&amp; </a:t>
            </a:r>
            <a:r>
              <a:rPr lang="en-GB" sz="1600" dirty="0" smtClean="0">
                <a:latin typeface="Calibri" panose="020F0502020204030204" pitchFamily="34" charset="0"/>
              </a:rPr>
              <a:t>Dalton, D. </a:t>
            </a:r>
            <a:r>
              <a:rPr lang="en-GB" sz="1600" dirty="0">
                <a:latin typeface="Calibri" panose="020F0502020204030204" pitchFamily="34" charset="0"/>
              </a:rPr>
              <a:t>(2014</a:t>
            </a:r>
            <a:r>
              <a:rPr lang="en-GB" sz="1600" dirty="0" smtClean="0">
                <a:latin typeface="Calibri" panose="020F0502020204030204" pitchFamily="34" charset="0"/>
              </a:rPr>
              <a:t>) Developing a platform for a culture of honest inquiry and the academic </a:t>
            </a:r>
            <a:r>
              <a:rPr lang="en-GB" sz="1600" dirty="0" err="1" smtClean="0">
                <a:latin typeface="Calibri" panose="020F0502020204030204" pitchFamily="34" charset="0"/>
              </a:rPr>
              <a:t>constructiuon</a:t>
            </a:r>
            <a:r>
              <a:rPr lang="en-GB" sz="1600" dirty="0" smtClean="0">
                <a:latin typeface="Calibri" panose="020F0502020204030204" pitchFamily="34" charset="0"/>
              </a:rPr>
              <a:t> of knowledge in first year students, in </a:t>
            </a:r>
            <a:r>
              <a:rPr lang="en-GB" sz="1600" i="1" dirty="0" smtClean="0">
                <a:latin typeface="Calibri" panose="020F0502020204030204" pitchFamily="34" charset="0"/>
              </a:rPr>
              <a:t>The international Journal for Educational Integrity</a:t>
            </a:r>
            <a:r>
              <a:rPr lang="en-GB" sz="1600" dirty="0" smtClean="0">
                <a:latin typeface="Calibri" panose="020F0502020204030204" pitchFamily="34" charset="0"/>
              </a:rPr>
              <a:t>, retrieved from www.ojs.unisa.edu.au/journals/index.php/IJEI</a:t>
            </a:r>
            <a:endParaRPr lang="en-GB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Hansen, B.; Stith,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D;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Tesdell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L. S. (2011) Plagiarism: What's The Big Deal? in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Business Communication Quarterly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74.2</a:t>
            </a: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Harris, R. (1997) Overseas Students In The UK, in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Overseas Students in Higher Education: Issues in Teaching and Learning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(D.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MacNamara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and R. Harris,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), London: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Routledge</a:t>
            </a: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McGowan, U. (2013) Educational integrity: a strategic approach to anti-plagiarism, retrieved from www.Newcastle.edu.au/conference/apeic/paperspdf/mcgowan_0548_edd.pdf</a:t>
            </a:r>
          </a:p>
          <a:p>
            <a:pPr marL="0" indent="0">
              <a:buNone/>
            </a:pP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Paldy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L. G.  (1996) The Problem Won't Go Away: Addressing The Causes of Cheating, in </a:t>
            </a:r>
            <a:r>
              <a:rPr lang="en-GB" sz="1600" i="1" dirty="0">
                <a:latin typeface="Calibri" panose="020F0502020204030204" pitchFamily="34" charset="0"/>
                <a:cs typeface="Calibri" panose="020F0502020204030204" pitchFamily="34" charset="0"/>
              </a:rPr>
              <a:t>JCST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4.6</a:t>
            </a:r>
          </a:p>
          <a:p>
            <a:pPr marL="0" indent="0">
              <a:buNone/>
            </a:pPr>
            <a:r>
              <a:rPr lang="en-GB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Pecorari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D. &amp; Shaw, M. (2010) University teachers discussing plagiarism: divided perspectives on teaching writing and shaping a culture of honesty, retrieved from www.plagiarismadvice.org/conference/previous-plagiarism-conferences/4th-plagiarism-conference-2010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429210"/>
              </p:ext>
            </p:extLst>
          </p:nvPr>
        </p:nvGraphicFramePr>
        <p:xfrm>
          <a:off x="520701" y="836712"/>
          <a:ext cx="8208962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fld id="{9CAAB23C-6D65-4CBC-9E05-12468373B4A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159635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Integrity vs Literacy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95536" y="1090612"/>
            <a:ext cx="3833812" cy="5130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Academic Integrity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000" dirty="0" err="1">
                <a:latin typeface="Calibri" panose="020F0502020204030204" pitchFamily="34" charset="0"/>
              </a:rPr>
              <a:t>Paldy</a:t>
            </a:r>
            <a:r>
              <a:rPr lang="en-GB" sz="2000" dirty="0">
                <a:latin typeface="Calibri" panose="020F0502020204030204" pitchFamily="34" charset="0"/>
              </a:rPr>
              <a:t> (1996:6</a:t>
            </a:r>
            <a:r>
              <a:rPr lang="en-GB" sz="2000" dirty="0" smtClean="0">
                <a:latin typeface="Calibri" panose="020F0502020204030204" pitchFamily="34" charset="0"/>
              </a:rPr>
              <a:t>): "</a:t>
            </a:r>
            <a:r>
              <a:rPr lang="en-GB" sz="2000" dirty="0">
                <a:latin typeface="Calibri" panose="020F0502020204030204" pitchFamily="34" charset="0"/>
              </a:rPr>
              <a:t>corrosive </a:t>
            </a:r>
            <a:r>
              <a:rPr lang="en-GB" sz="2000" dirty="0" smtClean="0">
                <a:latin typeface="Calibri" panose="020F0502020204030204" pitchFamily="34" charset="0"/>
              </a:rPr>
              <a:t>problem”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Bertram Gallant </a:t>
            </a:r>
            <a:r>
              <a:rPr lang="en-GB" sz="2000" dirty="0">
                <a:latin typeface="Calibri" panose="020F0502020204030204" pitchFamily="34" charset="0"/>
              </a:rPr>
              <a:t>&amp; </a:t>
            </a:r>
            <a:r>
              <a:rPr lang="en-GB" sz="2000" dirty="0" smtClean="0">
                <a:latin typeface="Calibri" panose="020F0502020204030204" pitchFamily="34" charset="0"/>
              </a:rPr>
              <a:t>Drinan </a:t>
            </a:r>
            <a:r>
              <a:rPr lang="en-GB" sz="2000" dirty="0">
                <a:latin typeface="Calibri" panose="020F0502020204030204" pitchFamily="34" charset="0"/>
              </a:rPr>
              <a:t>(</a:t>
            </a:r>
            <a:r>
              <a:rPr lang="en-GB" sz="2000" dirty="0" smtClean="0">
                <a:latin typeface="Calibri" panose="020F0502020204030204" pitchFamily="34" charset="0"/>
              </a:rPr>
              <a:t>2006:840): "</a:t>
            </a:r>
            <a:r>
              <a:rPr lang="en-GB" sz="2000" dirty="0">
                <a:latin typeface="Calibri" panose="020F0502020204030204" pitchFamily="34" charset="0"/>
              </a:rPr>
              <a:t>student </a:t>
            </a:r>
            <a:r>
              <a:rPr lang="en-GB" sz="2000" dirty="0" smtClean="0">
                <a:latin typeface="Calibri" panose="020F0502020204030204" pitchFamily="34" charset="0"/>
              </a:rPr>
              <a:t>cheating“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The International </a:t>
            </a:r>
            <a:r>
              <a:rPr lang="en-GB" sz="2000" dirty="0" err="1">
                <a:latin typeface="Calibri" panose="020F0502020204030204" pitchFamily="34" charset="0"/>
              </a:rPr>
              <a:t>Center</a:t>
            </a:r>
            <a:r>
              <a:rPr lang="en-GB" sz="2000" dirty="0">
                <a:latin typeface="Calibri" panose="020F0502020204030204" pitchFamily="34" charset="0"/>
              </a:rPr>
              <a:t> for Academic Integrity (ICAI</a:t>
            </a:r>
            <a:r>
              <a:rPr lang="en-GB" sz="2000" dirty="0" smtClean="0">
                <a:latin typeface="Calibri" panose="020F0502020204030204" pitchFamily="34" charset="0"/>
              </a:rPr>
              <a:t>): academic integrity</a:t>
            </a:r>
            <a:r>
              <a:rPr lang="en-GB" sz="2000" dirty="0">
                <a:latin typeface="Calibri" panose="020F0502020204030204" pitchFamily="34" charset="0"/>
              </a:rPr>
              <a:t> 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Hansen et al (2011): Unethical /cheating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21213" y="1078706"/>
            <a:ext cx="4267200" cy="511175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Academic Literacy</a:t>
            </a:r>
          </a:p>
          <a:p>
            <a:pPr marL="0" indent="0">
              <a:buNone/>
            </a:pPr>
            <a:endParaRPr lang="en-GB" sz="800" dirty="0" smtClean="0">
              <a:latin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</a:rPr>
              <a:t>Abasi</a:t>
            </a:r>
            <a:r>
              <a:rPr lang="en-GB" sz="2000" dirty="0">
                <a:latin typeface="Calibri" panose="020F0502020204030204" pitchFamily="34" charset="0"/>
              </a:rPr>
              <a:t> &amp; Graves (</a:t>
            </a:r>
            <a:r>
              <a:rPr lang="en-GB" sz="2000" dirty="0" smtClean="0">
                <a:latin typeface="Calibri" panose="020F0502020204030204" pitchFamily="34" charset="0"/>
              </a:rPr>
              <a:t>2008): A situated, mediated activity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Craig &amp; Dalton (2014): A need for literacies to be built into curriculum/assessment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McGowan (2013): the implication that plagiarism is unacceptable results in disciplinary rather educational responses.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43061" name="Footer Placeholder 6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60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| 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fld id="{88A74B63-FDB2-48E2-9E6E-F313E811742E}" type="slidenum">
              <a:rPr lang="en-US" altLang="en-US">
                <a:solidFill>
                  <a:schemeClr val="tx1"/>
                </a:solidFill>
              </a:rPr>
              <a:pPr/>
              <a:t>4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Policy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>
                <a:latin typeface="Calibri" panose="020F0502020204030204" pitchFamily="34" charset="0"/>
              </a:rPr>
              <a:t>Plagiarism, People and Policy</a:t>
            </a:r>
            <a:endParaRPr lang="en-GB" sz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9CAAB23C-6D65-4CBC-9E05-12468373B4AE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Call for clear plagiarism policy</a:t>
            </a:r>
          </a:p>
          <a:p>
            <a:r>
              <a:rPr lang="en-GB" dirty="0" smtClean="0"/>
              <a:t>Increasing use of Turn It In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But how clear is ‘policy’?</a:t>
            </a:r>
          </a:p>
          <a:p>
            <a:r>
              <a:rPr lang="en-GB" dirty="0" smtClean="0"/>
              <a:t>Does it help academics?</a:t>
            </a:r>
          </a:p>
          <a:p>
            <a:r>
              <a:rPr lang="en-GB" dirty="0" smtClean="0"/>
              <a:t>Does it encourage academic literacy?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568" y="3429000"/>
            <a:ext cx="2663310" cy="2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75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Data Collection Methods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smtClean="0">
                <a:latin typeface="Calibri" panose="020F0502020204030204" pitchFamily="34" charset="0"/>
              </a:rPr>
              <a:t>Creative Task: </a:t>
            </a: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			Visual Drawing in response to Prompts</a:t>
            </a:r>
          </a:p>
          <a:p>
            <a:pPr marL="0" indent="0" algn="ctr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Reflection: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smtClean="0">
                <a:latin typeface="Calibri" panose="020F0502020204030204" pitchFamily="34" charset="0"/>
              </a:rPr>
              <a:t>		Explain your drawing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b="1" dirty="0" smtClean="0">
                <a:latin typeface="Calibri" panose="020F0502020204030204" pitchFamily="34" charset="0"/>
              </a:rPr>
              <a:t>Questionnaire: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smtClean="0">
                <a:latin typeface="Calibri" panose="020F0502020204030204" pitchFamily="34" charset="0"/>
              </a:rPr>
              <a:t>		Your practice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195" name="Picture 3" descr="C:\Users\Alexandra\AppData\Local\Microsoft\Windows\Temporary Internet Files\Content.IE5\ZWNQXXB6\question_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1373982" cy="14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lexandra\AppData\Local\Microsoft\Windows\Temporary Internet Files\Content.IE5\ZWNQXXB6\figgjo_table_mirro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15225"/>
            <a:ext cx="1550790" cy="15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lexandra\AppData\Local\Microsoft\Windows\Temporary Internet Files\Content.IE5\F2IU3GAO\draw[1]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2438"/>
            <a:ext cx="1450976" cy="14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>
                <a:latin typeface="Calibri" panose="020F0502020204030204" pitchFamily="34" charset="0"/>
              </a:rPr>
              <a:t>Academics from:​</a:t>
            </a:r>
          </a:p>
          <a:p>
            <a:pPr marL="0" indent="0">
              <a:buNone/>
            </a:pPr>
            <a:endParaRPr lang="en-GB" sz="800" dirty="0">
              <a:latin typeface="Calibri" panose="020F0502020204030204" pitchFamily="34" charset="0"/>
            </a:endParaRP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Visual Arts ​</a:t>
            </a: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Sciences​</a:t>
            </a: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Applied Sciences​</a:t>
            </a: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Linguistics</a:t>
            </a:r>
            <a:r>
              <a:rPr lang="en-GB" sz="3200" dirty="0" smtClean="0">
                <a:latin typeface="Calibri" panose="020F0502020204030204" pitchFamily="34" charset="0"/>
              </a:rPr>
              <a:t>​</a:t>
            </a: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libri" panose="020F0502020204030204" pitchFamily="34" charset="0"/>
              </a:rPr>
              <a:t>EAP</a:t>
            </a:r>
            <a:endParaRPr lang="en-GB" sz="3200" dirty="0">
              <a:latin typeface="Calibri" panose="020F0502020204030204" pitchFamily="34" charset="0"/>
            </a:endParaRPr>
          </a:p>
          <a:p>
            <a:pPr marL="2255838" lvl="1" indent="-457200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</a:rPr>
              <a:t>SPLD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3375"/>
            <a:ext cx="8208962" cy="488950"/>
          </a:xfrm>
        </p:spPr>
        <p:txBody>
          <a:bodyPr/>
          <a:lstStyle/>
          <a:p>
            <a:pPr algn="ctr"/>
            <a:r>
              <a:rPr lang="en-GB" dirty="0" smtClean="0"/>
              <a:t>The Prompts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3" descr="C:\Users\Alexandra\AppData\Local\Microsoft\Windows\Temporary Internet Files\Content.IE5\PQA4POPD\abstract_mountain_landscape_by_danieldogeanu-d73e7f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39" y="1456563"/>
            <a:ext cx="2933413" cy="17564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46" y="3645024"/>
            <a:ext cx="2009458" cy="20114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lexandra\AppData\Local\Microsoft\Windows\Temporary Internet Files\Content.IE5\SXUIOGY0\silhouettes-mostly-animal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62" y="1456563"/>
            <a:ext cx="1944216" cy="1944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lexandra\AppData\Local\Microsoft\Windows\Temporary Internet Files\Content.IE5\PQA4POPD\Leaf%20Oak%200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06" y="3789040"/>
            <a:ext cx="2952328" cy="180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58945" y="2708920"/>
            <a:ext cx="2265565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R3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 = Students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L = Institution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V = Self</a:t>
            </a:r>
          </a:p>
          <a:p>
            <a:pPr algn="ctr"/>
            <a:r>
              <a:rPr lang="en-GB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B = Colleagues</a:t>
            </a:r>
          </a:p>
        </p:txBody>
      </p:sp>
    </p:spTree>
    <p:extLst>
      <p:ext uri="{BB962C8B-B14F-4D97-AF65-F5344CB8AC3E}">
        <p14:creationId xmlns:p14="http://schemas.microsoft.com/office/powerpoint/2010/main" val="9238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Limitations &amp; Measures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rgbClr val="D52B1E"/>
                </a:solidFill>
                <a:latin typeface="Calibri" panose="020F0502020204030204" pitchFamily="34" charset="0"/>
              </a:rPr>
              <a:t>Limitations</a:t>
            </a:r>
          </a:p>
          <a:p>
            <a:pPr marL="0" indent="0" algn="ctr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Sample Size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Skewed Data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Prompt Interference 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Interpreter Bias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>
                <a:solidFill>
                  <a:srgbClr val="D52B1E"/>
                </a:solidFill>
                <a:latin typeface="Calibri" panose="020F0502020204030204" pitchFamily="34" charset="0"/>
              </a:rPr>
              <a:t>Measures</a:t>
            </a:r>
          </a:p>
          <a:p>
            <a:pPr marL="0" indent="0" algn="ctr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alibri" panose="020F0502020204030204" pitchFamily="34" charset="0"/>
              </a:rPr>
              <a:t>Triangulation</a:t>
            </a:r>
          </a:p>
          <a:p>
            <a:pPr marL="0" indent="0" algn="ctr">
              <a:buNone/>
            </a:pPr>
            <a:r>
              <a:rPr lang="en-GB" dirty="0" smtClean="0">
                <a:latin typeface="Calibri" panose="020F0502020204030204" pitchFamily="34" charset="0"/>
              </a:rPr>
              <a:t>Rotation</a:t>
            </a:r>
          </a:p>
          <a:p>
            <a:pPr marL="0" indent="0" algn="ctr">
              <a:buNone/>
            </a:pPr>
            <a:r>
              <a:rPr lang="en-GB" dirty="0" smtClean="0">
                <a:latin typeface="Calibri" panose="020F0502020204030204" pitchFamily="34" charset="0"/>
              </a:rPr>
              <a:t>Cross Reference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Calibri" panose="020F0502020204030204" pitchFamily="34" charset="0"/>
              </a:rPr>
              <a:t>Plagiarism, People and Policy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|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fld id="{082EA1B2-1B07-4C19-A4EF-952995DFE8A2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U_White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_Red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_Black">
  <a:themeElements>
    <a:clrScheme name="MU">
      <a:dk1>
        <a:srgbClr val="6E6E6E"/>
      </a:dk1>
      <a:lt1>
        <a:sysClr val="window" lastClr="FFFFFF"/>
      </a:lt1>
      <a:dk2>
        <a:srgbClr val="D52B1E"/>
      </a:dk2>
      <a:lt2>
        <a:srgbClr val="FFFFFF"/>
      </a:lt2>
      <a:accent1>
        <a:srgbClr val="000000"/>
      </a:accent1>
      <a:accent2>
        <a:srgbClr val="AFAFAF"/>
      </a:accent2>
      <a:accent3>
        <a:srgbClr val="6E6E6E"/>
      </a:accent3>
      <a:accent4>
        <a:srgbClr val="FFFFFF"/>
      </a:accent4>
      <a:accent5>
        <a:srgbClr val="D52B1E"/>
      </a:accent5>
      <a:accent6>
        <a:srgbClr val="FFFFFF"/>
      </a:accent6>
      <a:hlink>
        <a:srgbClr val="D52B1E"/>
      </a:hlink>
      <a:folHlink>
        <a:srgbClr val="AFAF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7910</TotalTime>
  <Words>1035</Words>
  <Application>Microsoft Office PowerPoint</Application>
  <PresentationFormat>On-screen Show (4:3)</PresentationFormat>
  <Paragraphs>244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MU_White</vt:lpstr>
      <vt:lpstr>MU_Red</vt:lpstr>
      <vt:lpstr>MU_Black</vt:lpstr>
      <vt:lpstr>Plagiarism, People and Policy: Exploring Tensions</vt:lpstr>
      <vt:lpstr>Aims of the Project</vt:lpstr>
      <vt:lpstr>PowerPoint Presentation</vt:lpstr>
      <vt:lpstr>Integrity vs Literacy</vt:lpstr>
      <vt:lpstr>Policy</vt:lpstr>
      <vt:lpstr>Data Collection Methods</vt:lpstr>
      <vt:lpstr>Participants</vt:lpstr>
      <vt:lpstr>The Prompts</vt:lpstr>
      <vt:lpstr>Limitations &amp; Measures</vt:lpstr>
      <vt:lpstr>The Prompts</vt:lpstr>
      <vt:lpstr>The Impact of Prompts on Visual Response</vt:lpstr>
      <vt:lpstr>e.g. Buildings: Samples Compared</vt:lpstr>
      <vt:lpstr>Our Visual Findings</vt:lpstr>
      <vt:lpstr>Conclusions from Visuals </vt:lpstr>
      <vt:lpstr>PowerPoint Presentation</vt:lpstr>
      <vt:lpstr>PowerPoint Presentation</vt:lpstr>
      <vt:lpstr>PowerPoint Presentation</vt:lpstr>
      <vt:lpstr>Analysis</vt:lpstr>
      <vt:lpstr>Teaching and Learning (Nvivo)</vt:lpstr>
      <vt:lpstr>Morality (Nvivo)</vt:lpstr>
      <vt:lpstr>In Conclusion</vt:lpstr>
      <vt:lpstr>In Conclusion</vt:lpstr>
      <vt:lpstr>Further Quotes From Reflections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Sandra</dc:creator>
  <cp:lastModifiedBy>Alexandra</cp:lastModifiedBy>
  <cp:revision>444</cp:revision>
  <cp:lastPrinted>2015-06-04T10:28:49Z</cp:lastPrinted>
  <dcterms:created xsi:type="dcterms:W3CDTF">2013-11-22T09:22:42Z</dcterms:created>
  <dcterms:modified xsi:type="dcterms:W3CDTF">2015-07-04T10:09:10Z</dcterms:modified>
</cp:coreProperties>
</file>