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mp4" ContentType="video/unknown"/>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1pPr>
    <a:lvl2pPr marL="0" marR="0" indent="2286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2pPr>
    <a:lvl3pPr marL="0" marR="0" indent="4572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3pPr>
    <a:lvl4pPr marL="0" marR="0" indent="6858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4pPr>
    <a:lvl5pPr marL="0" marR="0" indent="9144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5pPr>
    <a:lvl6pPr marL="0" marR="0" indent="11430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6pPr>
    <a:lvl7pPr marL="0" marR="0" indent="13716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7pPr>
    <a:lvl8pPr marL="0" marR="0" indent="16002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8pPr>
    <a:lvl9pPr marL="0" marR="0" indent="18288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noFill/>
        </a:fill>
      </a:tcStyle>
    </a:wholeTbl>
    <a:band2H>
      <a:tcTxStyle/>
      <a:tcStyle>
        <a:tcBdr/>
        <a:fill>
          <a:solidFill>
            <a:srgbClr val="CBCBCB">
              <a:alpha val="25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solidFill>
            <a:srgbClr val="CBCBCB">
              <a:alpha val="36000"/>
            </a:srgbClr>
          </a:solidFill>
        </a:fill>
      </a:tcStyle>
    </a:firstCol>
    <a:la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solidFill>
                <a:srgbClr val="EBEBEB"/>
              </a:solidFill>
              <a:prstDash val="solid"/>
              <a:miter lim="400000"/>
            </a:ln>
          </a:insideH>
          <a:insideV>
            <a:ln w="12700" cap="flat">
              <a:noFill/>
              <a:miter lim="400000"/>
            </a:ln>
          </a:insideV>
        </a:tcBdr>
        <a:fill>
          <a:solidFill>
            <a:schemeClr val="accent1">
              <a:hueOff val="-522454"/>
              <a:satOff val="1153"/>
              <a:lumOff val="13444"/>
            </a:schemeClr>
          </a:solidFill>
        </a:fill>
      </a:tcStyle>
    </a:firstRow>
  </a:tblStyle>
  <a:tblStyle styleId="{C7B018BB-80A7-4F77-B60F-C8B233D01FF8}" styleName="">
    <a:tblBg/>
    <a:wholeTbl>
      <a:tcTxStyle b="off" i="off">
        <a:font>
          <a:latin typeface="Iowan Old Style Roman"/>
          <a:ea typeface="Iowan Old Style Roman"/>
          <a:cs typeface="Iowan Old Style Roman"/>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wholeTbl>
    <a:band2H>
      <a:tcTxStyle/>
      <a:tcStyle>
        <a:tcBdr/>
        <a:fill>
          <a:solidFill>
            <a:srgbClr val="A8A861">
              <a:alpha val="27000"/>
            </a:srgbClr>
          </a:solidFill>
        </a:fill>
      </a:tcStyle>
    </a:band2H>
    <a:firstCol>
      <a:tcTxStyle b="off" i="off">
        <a:font>
          <a:latin typeface="DIN Alternate"/>
          <a:ea typeface="DIN Alternate"/>
          <a:cs typeface="DIN Alternate"/>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Col>
    <a:lastRow>
      <a:tcTxStyle b="off" i="off">
        <a:font>
          <a:latin typeface="DIN Alternate"/>
          <a:ea typeface="DIN Alternate"/>
          <a:cs typeface="DIN Alternate"/>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508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lastRow>
    <a:firstRow>
      <a:tcTxStyle b="off" i="off">
        <a:font>
          <a:latin typeface="DIN Alternate"/>
          <a:ea typeface="DIN Alternate"/>
          <a:cs typeface="DIN Alternate"/>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Row>
  </a:tblStyle>
  <a:tblStyle styleId="{EEE7283C-3CF3-47DC-8721-378D4A62B228}" styleName="">
    <a:tblBg/>
    <a:wholeTbl>
      <a:tcTxStyle b="off" i="off">
        <a:font>
          <a:latin typeface="Iowan Old Style Roman"/>
          <a:ea typeface="Iowan Old Style Roman"/>
          <a:cs typeface="Iowan Old Style Roman"/>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wholeTbl>
    <a:band2H>
      <a:tcTxStyle/>
      <a:tcStyle>
        <a:tcBdr/>
        <a:fill>
          <a:solidFill>
            <a:srgbClr val="A8A861">
              <a:alpha val="27000"/>
            </a:srgbClr>
          </a:solidFill>
        </a:fill>
      </a:tcStyle>
    </a:band2H>
    <a:firstCol>
      <a:tcTxStyle b="off" i="off">
        <a:font>
          <a:latin typeface="DIN Alternate"/>
          <a:ea typeface="DIN Alternate"/>
          <a:cs typeface="DIN Alternate"/>
        </a:font>
        <a:srgbClr val="FFFFFF"/>
      </a:tcTxStyle>
      <a:tcStyle>
        <a:tcBdr>
          <a:left>
            <a:ln w="12700" cap="flat">
              <a:solidFill>
                <a:srgbClr val="FFFDEF"/>
              </a:solidFill>
              <a:prstDash val="solid"/>
              <a:miter lim="400000"/>
            </a:ln>
          </a:left>
          <a:right>
            <a:ln w="12700" cap="flat">
              <a:solidFill>
                <a:srgbClr val="FFFDEF"/>
              </a:solidFill>
              <a:prstDash val="solid"/>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wholeTbl>
    <a:band2H>
      <a:tcTxStyle/>
      <a:tcStyle>
        <a:tcBdr/>
        <a:fill>
          <a:solidFill>
            <a:srgbClr val="CBCBCB">
              <a:alpha val="36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25400" cap="flat">
              <a:solidFill>
                <a:schemeClr val="accent3">
                  <a:hueOff val="-256224"/>
                  <a:satOff val="-13732"/>
                  <a:lumOff val="-19712"/>
                  <a:alpha val="61000"/>
                </a:schemeClr>
              </a:solidFill>
              <a:prstDash val="solid"/>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12700" cap="flat">
              <a:noFill/>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wholeTbl>
    <a:band2H>
      <a:tcTxStyle/>
      <a:tcStyle>
        <a:tcBdr/>
        <a:fill>
          <a:solidFill>
            <a:srgbClr val="AEAEAE">
              <a:alpha val="25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solidFill>
                <a:srgbClr val="797B80"/>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firstRow>
  </a:tblStyle>
  <a:tblStyle styleId="{2708684C-4D16-4618-839F-0558EEFCDFE6}"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wholeTbl>
    <a:band2H>
      <a:tcTxStyle/>
      <a:tcStyle>
        <a:tcBdr/>
        <a:fill>
          <a:solidFill>
            <a:srgbClr val="EDEEEE"/>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solidFill>
                <a:srgbClr val="5C5C5C"/>
              </a:solidFill>
              <a:prstDash val="solid"/>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firstCol>
    <a:la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custDash>
                <a:ds d="200000" sp="200000"/>
              </a:custDash>
              <a:miter lim="400000"/>
            </a:ln>
          </a:insideH>
          <a:insideV>
            <a:ln w="12700" cap="flat">
              <a:noFill/>
              <a:miter lim="400000"/>
            </a:ln>
          </a:insideV>
        </a:tcBdr>
        <a:fill>
          <a:noFill/>
        </a:fill>
      </a:tcStyle>
    </a:lastRow>
    <a:fir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noFill/>
              <a:miter lim="400000"/>
            </a:ln>
          </a:top>
          <a:bottom>
            <a:ln w="12700" cap="flat">
              <a:solidFill>
                <a:srgbClr val="5C5C5C"/>
              </a:solidFill>
              <a:prstDash val="solid"/>
              <a:miter lim="400000"/>
            </a:ln>
          </a:bottom>
          <a:insideH>
            <a:ln w="12700" cap="flat">
              <a:solidFill>
                <a:srgbClr val="5C5C5C"/>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1" d="100"/>
          <a:sy n="71" d="100"/>
        </p:scale>
        <p:origin x="-1320" y="-120"/>
      </p:cViewPr>
      <p:guideLst>
        <p:guide orient="horz" pos="3072"/>
        <p:guide pos="409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0" name="Shape 140"/>
          <p:cNvSpPr>
            <a:spLocks noGrp="1" noRot="1" noChangeAspect="1"/>
          </p:cNvSpPr>
          <p:nvPr>
            <p:ph type="sldImg"/>
          </p:nvPr>
        </p:nvSpPr>
        <p:spPr>
          <a:xfrm>
            <a:off x="1143000" y="685800"/>
            <a:ext cx="4572000" cy="3429000"/>
          </a:xfrm>
          <a:prstGeom prst="rect">
            <a:avLst/>
          </a:prstGeom>
        </p:spPr>
        <p:txBody>
          <a:bodyPr/>
          <a:lstStyle/>
          <a:p>
            <a:endParaRPr/>
          </a:p>
        </p:txBody>
      </p:sp>
      <p:sp>
        <p:nvSpPr>
          <p:cNvPr id="141" name="Shape 14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567233438"/>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body" sz="quarter" idx="13"/>
          </p:nvPr>
        </p:nvSpPr>
        <p:spPr>
          <a:xfrm>
            <a:off x="571500" y="5588000"/>
            <a:ext cx="1187578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2" name="Shape 12"/>
          <p:cNvSpPr>
            <a:spLocks noGrp="1"/>
          </p:cNvSpPr>
          <p:nvPr>
            <p:ph type="title"/>
          </p:nvPr>
        </p:nvSpPr>
        <p:spPr>
          <a:xfrm>
            <a:off x="571500" y="571500"/>
            <a:ext cx="11861800" cy="5181600"/>
          </a:xfrm>
          <a:prstGeom prst="rect">
            <a:avLst/>
          </a:prstGeom>
        </p:spPr>
        <p:txBody>
          <a:bodyPr anchor="b"/>
          <a:lstStyle>
            <a:lvl1pPr algn="ctr">
              <a:lnSpc>
                <a:spcPct val="80000"/>
              </a:lnSpc>
              <a:spcBef>
                <a:spcPts val="0"/>
              </a:spcBef>
              <a:defRPr sz="12100">
                <a:solidFill>
                  <a:srgbClr val="5C5C5C"/>
                </a:solidFill>
              </a:defRPr>
            </a:lvl1pPr>
          </a:lstStyle>
          <a:p>
            <a:r>
              <a:t>Title Text</a:t>
            </a:r>
          </a:p>
        </p:txBody>
      </p:sp>
      <p:sp>
        <p:nvSpPr>
          <p:cNvPr id="13" name="Shape 13"/>
          <p:cNvSpPr>
            <a:spLocks noGrp="1"/>
          </p:cNvSpPr>
          <p:nvPr>
            <p:ph type="body" sz="half" idx="1"/>
          </p:nvPr>
        </p:nvSpPr>
        <p:spPr>
          <a:xfrm>
            <a:off x="571500" y="5676900"/>
            <a:ext cx="11861800" cy="3263900"/>
          </a:xfrm>
          <a:prstGeom prst="rect">
            <a:avLst/>
          </a:prstGeom>
        </p:spPr>
        <p:txBody>
          <a:bodyPr/>
          <a:lstStyle>
            <a:lvl1pPr marL="0" indent="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14" name="Shape 14"/>
          <p:cNvSpPr>
            <a:spLocks noGrp="1"/>
          </p:cNvSpPr>
          <p:nvPr>
            <p:ph type="sldNum" sz="quarter" idx="2"/>
          </p:nvPr>
        </p:nvSpPr>
        <p:spPr>
          <a:xfrm>
            <a:off x="12088552" y="9189156"/>
            <a:ext cx="309365" cy="342901"/>
          </a:xfrm>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01" name="Shape 101"/>
          <p:cNvSpPr/>
          <p:nvPr/>
        </p:nvSpPr>
        <p:spPr>
          <a:xfrm>
            <a:off x="508000" y="1771650"/>
            <a:ext cx="1697832" cy="3175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1000" spc="0">
                <a:solidFill>
                  <a:srgbClr val="E4E4E4"/>
                </a:solidFill>
                <a:latin typeface="Baskerville SemiBold"/>
                <a:ea typeface="Baskerville SemiBold"/>
                <a:cs typeface="Baskerville SemiBold"/>
                <a:sym typeface="Baskerville SemiBold"/>
              </a:defRPr>
            </a:lvl1pPr>
          </a:lstStyle>
          <a:p>
            <a:r>
              <a:t>“</a:t>
            </a:r>
          </a:p>
        </p:txBody>
      </p:sp>
      <p:sp>
        <p:nvSpPr>
          <p:cNvPr id="102" name="Shape 102"/>
          <p:cNvSpPr>
            <a:spLocks noGrp="1"/>
          </p:cNvSpPr>
          <p:nvPr>
            <p:ph type="body" sz="quarter" idx="13"/>
          </p:nvPr>
        </p:nvSpPr>
        <p:spPr>
          <a:xfrm>
            <a:off x="1943100" y="3870536"/>
            <a:ext cx="10490200" cy="939801"/>
          </a:xfrm>
          <a:prstGeom prst="rect">
            <a:avLst/>
          </a:prstGeom>
        </p:spPr>
        <p:txBody>
          <a:bodyPr>
            <a:spAutoFit/>
          </a:bodyPr>
          <a:lstStyle>
            <a:lvl1pPr marL="0" indent="0">
              <a:spcBef>
                <a:spcPts val="1600"/>
              </a:spcBef>
              <a:buSzTx/>
              <a:buFontTx/>
              <a:buNone/>
              <a:defRPr sz="4800">
                <a:solidFill>
                  <a:srgbClr val="747676"/>
                </a:solidFill>
              </a:defRPr>
            </a:lvl1pPr>
          </a:lstStyle>
          <a:p>
            <a:r>
              <a:t>Type a quote here.</a:t>
            </a:r>
          </a:p>
        </p:txBody>
      </p:sp>
      <p:sp>
        <p:nvSpPr>
          <p:cNvPr id="103" name="Shape 103"/>
          <p:cNvSpPr>
            <a:spLocks noGrp="1"/>
          </p:cNvSpPr>
          <p:nvPr>
            <p:ph type="body" sz="quarter" idx="14"/>
          </p:nvPr>
        </p:nvSpPr>
        <p:spPr>
          <a:xfrm>
            <a:off x="1943100" y="7772400"/>
            <a:ext cx="10490200" cy="939800"/>
          </a:xfrm>
          <a:prstGeom prst="rect">
            <a:avLst/>
          </a:prstGeom>
        </p:spPr>
        <p:txBody>
          <a:bodyPr>
            <a:spAutoFit/>
          </a:bodyPr>
          <a:lstStyle>
            <a:lvl1pPr marL="0" indent="0" algn="r">
              <a:lnSpc>
                <a:spcPct val="70000"/>
              </a:lnSpc>
              <a:spcBef>
                <a:spcPts val="1600"/>
              </a:spcBef>
              <a:buSzTx/>
              <a:buFontTx/>
              <a:buNone/>
              <a:defRPr sz="4800">
                <a:solidFill>
                  <a:srgbClr val="6B6D6D"/>
                </a:solidFill>
                <a:latin typeface="Iowan Old Style Italic"/>
                <a:ea typeface="Iowan Old Style Italic"/>
                <a:cs typeface="Iowan Old Style Italic"/>
                <a:sym typeface="Iowan Old Style Italic"/>
              </a:defRPr>
            </a:lvl1pPr>
          </a:lstStyle>
          <a:p>
            <a:r>
              <a:t>-Johnny Appleseed</a:t>
            </a:r>
          </a:p>
        </p:txBody>
      </p:sp>
      <p:sp>
        <p:nvSpPr>
          <p:cNvPr id="104" name="Shape 10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11" name="Shape 111"/>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112" name="Shape 112"/>
          <p:cNvSpPr>
            <a:spLocks noGrp="1"/>
          </p:cNvSpPr>
          <p:nvPr>
            <p:ph type="sldNum" sz="quarter" idx="2"/>
          </p:nvPr>
        </p:nvSpPr>
        <p:spPr>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9" name="Shape 11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sp>
        <p:nvSpPr>
          <p:cNvPr id="126" name="Shape 126"/>
          <p:cNvSpPr>
            <a:spLocks noGrp="1"/>
          </p:cNvSpPr>
          <p:nvPr>
            <p:ph type="sldNum" sz="quarter" idx="2"/>
          </p:nvPr>
        </p:nvSpPr>
        <p:spPr>
          <a:xfrm>
            <a:off x="6311897" y="9258300"/>
            <a:ext cx="352045" cy="419100"/>
          </a:xfrm>
          <a:prstGeom prst="rect">
            <a:avLst/>
          </a:prstGeom>
        </p:spPr>
        <p:txBody>
          <a:bodyPr/>
          <a:lstStyle>
            <a:lvl1pPr algn="ctr">
              <a:defRPr sz="1800">
                <a:solidFill>
                  <a:srgbClr val="FFFFFF"/>
                </a:solidFill>
                <a:latin typeface="Avenir Light"/>
                <a:ea typeface="Avenir Light"/>
                <a:cs typeface="Avenir Light"/>
                <a:sym typeface="Avenir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Top">
    <p:bg>
      <p:bgPr>
        <a:solidFill>
          <a:srgbClr val="000000"/>
        </a:solidFill>
        <a:effectLst/>
      </p:bgPr>
    </p:bg>
    <p:spTree>
      <p:nvGrpSpPr>
        <p:cNvPr id="1" name=""/>
        <p:cNvGrpSpPr/>
        <p:nvPr/>
      </p:nvGrpSpPr>
      <p:grpSpPr>
        <a:xfrm>
          <a:off x="0" y="0"/>
          <a:ext cx="0" cy="0"/>
          <a:chOff x="0" y="0"/>
          <a:chExt cx="0" cy="0"/>
        </a:xfrm>
      </p:grpSpPr>
      <p:sp>
        <p:nvSpPr>
          <p:cNvPr id="133" name="Shape 133"/>
          <p:cNvSpPr>
            <a:spLocks noGrp="1"/>
          </p:cNvSpPr>
          <p:nvPr>
            <p:ph type="title"/>
          </p:nvPr>
        </p:nvSpPr>
        <p:spPr>
          <a:xfrm>
            <a:off x="660400" y="609600"/>
            <a:ext cx="11684000" cy="1422400"/>
          </a:xfrm>
          <a:prstGeom prst="rect">
            <a:avLst/>
          </a:prstGeom>
        </p:spPr>
        <p:txBody>
          <a:bodyPr/>
          <a:lstStyle>
            <a:lvl1pPr>
              <a:spcBef>
                <a:spcPts val="0"/>
              </a:spcBef>
              <a:defRPr sz="4500" spc="720">
                <a:solidFill>
                  <a:srgbClr val="FFFFFF"/>
                </a:solidFill>
                <a:latin typeface="Avenir Light"/>
                <a:ea typeface="Avenir Light"/>
                <a:cs typeface="Avenir Light"/>
                <a:sym typeface="Avenir Light"/>
              </a:defRPr>
            </a:lvl1pPr>
          </a:lstStyle>
          <a:p>
            <a:r>
              <a:t>Title Text</a:t>
            </a:r>
          </a:p>
        </p:txBody>
      </p:sp>
      <p:sp>
        <p:nvSpPr>
          <p:cNvPr id="134" name="Shape 134"/>
          <p:cNvSpPr>
            <a:spLocks noGrp="1"/>
          </p:cNvSpPr>
          <p:nvPr>
            <p:ph type="sldNum" sz="quarter" idx="2"/>
          </p:nvPr>
        </p:nvSpPr>
        <p:spPr>
          <a:xfrm>
            <a:off x="6311897" y="9258300"/>
            <a:ext cx="352045" cy="419100"/>
          </a:xfrm>
          <a:prstGeom prst="rect">
            <a:avLst/>
          </a:prstGeom>
        </p:spPr>
        <p:txBody>
          <a:bodyPr/>
          <a:lstStyle>
            <a:lvl1pPr algn="ctr">
              <a:defRPr sz="1800">
                <a:solidFill>
                  <a:srgbClr val="FFFFFF"/>
                </a:solidFill>
                <a:latin typeface="Avenir Light"/>
                <a:ea typeface="Avenir Light"/>
                <a:cs typeface="Avenir Light"/>
                <a:sym typeface="Avenir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1" name="Shape 21"/>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22" name="Shape 22"/>
          <p:cNvSpPr>
            <a:spLocks noGrp="1"/>
          </p:cNvSpPr>
          <p:nvPr>
            <p:ph type="body" sz="half" idx="14"/>
          </p:nvPr>
        </p:nvSpPr>
        <p:spPr>
          <a:xfrm>
            <a:off x="0" y="5422900"/>
            <a:ext cx="13004800" cy="3606800"/>
          </a:xfrm>
          <a:prstGeom prst="rect">
            <a:avLst/>
          </a:prstGeom>
          <a:solidFill>
            <a:srgbClr val="FFFFFF"/>
          </a:solidFill>
        </p:spPr>
        <p:txBody>
          <a:bodyPr anchor="ctr">
            <a:noAutofit/>
          </a:bodyPr>
          <a:lstStyle/>
          <a:p>
            <a:pPr marL="0" indent="0" algn="ctr">
              <a:spcBef>
                <a:spcPts val="0"/>
              </a:spcBef>
              <a:buSzTx/>
              <a:buFontTx/>
              <a:buNone/>
              <a:defRPr sz="2400">
                <a:latin typeface="DIN Alternate"/>
                <a:ea typeface="DIN Alternate"/>
                <a:cs typeface="DIN Alternate"/>
                <a:sym typeface="DIN Alternate"/>
              </a:defRPr>
            </a:pPr>
            <a:endParaRPr/>
          </a:p>
        </p:txBody>
      </p:sp>
      <p:sp>
        <p:nvSpPr>
          <p:cNvPr id="23" name="Shape 23"/>
          <p:cNvSpPr>
            <a:spLocks noGrp="1"/>
          </p:cNvSpPr>
          <p:nvPr>
            <p:ph type="body" sz="quarter" idx="15"/>
          </p:nvPr>
        </p:nvSpPr>
        <p:spPr>
          <a:xfrm flipV="1">
            <a:off x="571500" y="7619996"/>
            <a:ext cx="11874500" cy="4"/>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4" name="Shape 24"/>
          <p:cNvSpPr>
            <a:spLocks noGrp="1"/>
          </p:cNvSpPr>
          <p:nvPr>
            <p:ph type="title"/>
          </p:nvPr>
        </p:nvSpPr>
        <p:spPr>
          <a:xfrm>
            <a:off x="571500" y="5562600"/>
            <a:ext cx="11861800" cy="2209800"/>
          </a:xfrm>
          <a:prstGeom prst="rect">
            <a:avLst/>
          </a:prstGeom>
        </p:spPr>
        <p:txBody>
          <a:bodyPr anchor="b"/>
          <a:lstStyle>
            <a:lvl1pPr algn="r">
              <a:lnSpc>
                <a:spcPct val="80000"/>
              </a:lnSpc>
              <a:spcBef>
                <a:spcPts val="0"/>
              </a:spcBef>
              <a:defRPr sz="12100">
                <a:solidFill>
                  <a:srgbClr val="5C5C5C"/>
                </a:solidFill>
              </a:defRPr>
            </a:lvl1pPr>
          </a:lstStyle>
          <a:p>
            <a:r>
              <a:t>Title Text</a:t>
            </a:r>
          </a:p>
        </p:txBody>
      </p:sp>
      <p:sp>
        <p:nvSpPr>
          <p:cNvPr id="25" name="Shape 25"/>
          <p:cNvSpPr>
            <a:spLocks noGrp="1"/>
          </p:cNvSpPr>
          <p:nvPr>
            <p:ph type="body" sz="quarter" idx="1"/>
          </p:nvPr>
        </p:nvSpPr>
        <p:spPr>
          <a:xfrm>
            <a:off x="571500" y="7670800"/>
            <a:ext cx="11861800" cy="1231900"/>
          </a:xfrm>
          <a:prstGeom prst="rect">
            <a:avLst/>
          </a:prstGeom>
        </p:spPr>
        <p:txBody>
          <a:bodyPr/>
          <a:lstStyle>
            <a:lvl1pPr marL="0" indent="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26" name="Shape 26"/>
          <p:cNvSpPr>
            <a:spLocks noGrp="1"/>
          </p:cNvSpPr>
          <p:nvPr>
            <p:ph type="sldNum" sz="quarter" idx="2"/>
          </p:nvPr>
        </p:nvSpPr>
        <p:spPr>
          <a:xfrm>
            <a:off x="12092513" y="9194800"/>
            <a:ext cx="309365" cy="342900"/>
          </a:xfrm>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3" name="Shape 33"/>
          <p:cNvSpPr>
            <a:spLocks noGrp="1"/>
          </p:cNvSpPr>
          <p:nvPr>
            <p:ph type="title"/>
          </p:nvPr>
        </p:nvSpPr>
        <p:spPr>
          <a:xfrm>
            <a:off x="571500" y="571500"/>
            <a:ext cx="11861800" cy="5181600"/>
          </a:xfrm>
          <a:prstGeom prst="rect">
            <a:avLst/>
          </a:prstGeom>
        </p:spPr>
        <p:txBody>
          <a:bodyPr anchor="b"/>
          <a:lstStyle>
            <a:lvl1pPr algn="ctr">
              <a:lnSpc>
                <a:spcPct val="80000"/>
              </a:lnSpc>
              <a:spcBef>
                <a:spcPts val="0"/>
              </a:spcBef>
              <a:defRPr sz="12100">
                <a:solidFill>
                  <a:srgbClr val="5C5C5C"/>
                </a:solidFill>
              </a:defRPr>
            </a:lvl1pPr>
          </a:lstStyle>
          <a:p>
            <a:r>
              <a:t>Title Text</a:t>
            </a:r>
          </a:p>
        </p:txBody>
      </p:sp>
      <p:sp>
        <p:nvSpPr>
          <p:cNvPr id="34" name="Shape 34"/>
          <p:cNvSpPr>
            <a:spLocks noGrp="1"/>
          </p:cNvSpPr>
          <p:nvPr>
            <p:ph type="sldNum" sz="quarter" idx="2"/>
          </p:nvPr>
        </p:nvSpPr>
        <p:spPr>
          <a:xfrm>
            <a:off x="12083465" y="9189156"/>
            <a:ext cx="309365" cy="342901"/>
          </a:xfrm>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1" name="Shape 41"/>
          <p:cNvSpPr>
            <a:spLocks noGrp="1"/>
          </p:cNvSpPr>
          <p:nvPr>
            <p:ph type="pic" idx="13"/>
          </p:nvPr>
        </p:nvSpPr>
        <p:spPr>
          <a:xfrm>
            <a:off x="7531100" y="0"/>
            <a:ext cx="5473700" cy="9753600"/>
          </a:xfrm>
          <a:prstGeom prst="rect">
            <a:avLst/>
          </a:prstGeom>
        </p:spPr>
        <p:txBody>
          <a:bodyPr lIns="91439" tIns="45719" rIns="91439" bIns="45719">
            <a:noAutofit/>
          </a:bodyPr>
          <a:lstStyle/>
          <a:p>
            <a:endParaRPr/>
          </a:p>
        </p:txBody>
      </p:sp>
      <p:sp>
        <p:nvSpPr>
          <p:cNvPr id="42" name="Shape 42"/>
          <p:cNvSpPr>
            <a:spLocks noGrp="1"/>
          </p:cNvSpPr>
          <p:nvPr>
            <p:ph type="body" sz="quarter" idx="14"/>
          </p:nvPr>
        </p:nvSpPr>
        <p:spPr>
          <a:xfrm flipV="1">
            <a:off x="571500" y="7619998"/>
            <a:ext cx="645160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43" name="Shape 43"/>
          <p:cNvSpPr>
            <a:spLocks noGrp="1"/>
          </p:cNvSpPr>
          <p:nvPr>
            <p:ph type="title"/>
          </p:nvPr>
        </p:nvSpPr>
        <p:spPr>
          <a:xfrm>
            <a:off x="571500" y="571500"/>
            <a:ext cx="6451600" cy="7213600"/>
          </a:xfrm>
          <a:prstGeom prst="rect">
            <a:avLst/>
          </a:prstGeom>
        </p:spPr>
        <p:txBody>
          <a:bodyPr anchor="b"/>
          <a:lstStyle>
            <a:lvl1pPr algn="r">
              <a:lnSpc>
                <a:spcPct val="80000"/>
              </a:lnSpc>
              <a:spcBef>
                <a:spcPts val="0"/>
              </a:spcBef>
              <a:defRPr sz="12100">
                <a:solidFill>
                  <a:srgbClr val="5C5C5C"/>
                </a:solidFill>
              </a:defRPr>
            </a:lvl1pPr>
          </a:lstStyle>
          <a:p>
            <a:r>
              <a:t>Title Text</a:t>
            </a:r>
          </a:p>
        </p:txBody>
      </p:sp>
      <p:sp>
        <p:nvSpPr>
          <p:cNvPr id="44" name="Shape 44"/>
          <p:cNvSpPr>
            <a:spLocks noGrp="1"/>
          </p:cNvSpPr>
          <p:nvPr>
            <p:ph type="body" sz="quarter" idx="1"/>
          </p:nvPr>
        </p:nvSpPr>
        <p:spPr>
          <a:xfrm>
            <a:off x="571500" y="7670800"/>
            <a:ext cx="6451600" cy="1358900"/>
          </a:xfrm>
          <a:prstGeom prst="rect">
            <a:avLst/>
          </a:prstGeom>
        </p:spPr>
        <p:txBody>
          <a:bodyPr/>
          <a:lstStyle>
            <a:lvl1pPr marL="0" indent="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45" name="Shape 45"/>
          <p:cNvSpPr>
            <a:spLocks noGrp="1"/>
          </p:cNvSpPr>
          <p:nvPr>
            <p:ph type="sldNum" sz="quarter" idx="2"/>
          </p:nvPr>
        </p:nvSpPr>
        <p:spPr>
          <a:xfrm>
            <a:off x="12092513" y="9194800"/>
            <a:ext cx="309365" cy="342900"/>
          </a:xfrm>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2" name="Shape 52"/>
          <p:cNvSpPr>
            <a:spLocks noGrp="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53" name="Shape 53"/>
          <p:cNvSpPr>
            <a:spLocks noGrp="1"/>
          </p:cNvSpPr>
          <p:nvPr>
            <p:ph type="title"/>
          </p:nvPr>
        </p:nvSpPr>
        <p:spPr>
          <a:prstGeom prst="rect">
            <a:avLst/>
          </a:prstGeom>
        </p:spPr>
        <p:txBody>
          <a:bodyPr/>
          <a:lstStyle/>
          <a:p>
            <a:r>
              <a:t>Title Text</a:t>
            </a:r>
          </a:p>
        </p:txBody>
      </p:sp>
      <p:sp>
        <p:nvSpPr>
          <p:cNvPr id="54" name="Shape 5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1" name="Shape 61"/>
          <p:cNvSpPr>
            <a:spLocks noGrp="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62" name="Shape 62"/>
          <p:cNvSpPr>
            <a:spLocks noGrp="1"/>
          </p:cNvSpPr>
          <p:nvPr>
            <p:ph type="title"/>
          </p:nvPr>
        </p:nvSpPr>
        <p:spPr>
          <a:prstGeom prst="rect">
            <a:avLst/>
          </a:prstGeom>
        </p:spPr>
        <p:txBody>
          <a:bodyPr/>
          <a:lstStyle/>
          <a:p>
            <a:r>
              <a:t>Title Text</a:t>
            </a:r>
          </a:p>
        </p:txBody>
      </p:sp>
      <p:sp>
        <p:nvSpPr>
          <p:cNvPr id="63" name="Shape 6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 name="Shape 6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1" name="Shape 71"/>
          <p:cNvSpPr>
            <a:spLocks noGrp="1"/>
          </p:cNvSpPr>
          <p:nvPr>
            <p:ph type="pic" idx="13"/>
          </p:nvPr>
        </p:nvSpPr>
        <p:spPr>
          <a:xfrm>
            <a:off x="0" y="0"/>
            <a:ext cx="6438900" cy="9753600"/>
          </a:xfrm>
          <a:prstGeom prst="rect">
            <a:avLst/>
          </a:prstGeom>
        </p:spPr>
        <p:txBody>
          <a:bodyPr lIns="91439" tIns="45719" rIns="91439" bIns="45719">
            <a:noAutofit/>
          </a:bodyPr>
          <a:lstStyle/>
          <a:p>
            <a:endParaRPr/>
          </a:p>
        </p:txBody>
      </p:sp>
      <p:sp>
        <p:nvSpPr>
          <p:cNvPr id="72" name="Shape 72"/>
          <p:cNvSpPr>
            <a:spLocks noGrp="1"/>
          </p:cNvSpPr>
          <p:nvPr>
            <p:ph type="body" sz="quarter" idx="14"/>
          </p:nvPr>
        </p:nvSpPr>
        <p:spPr>
          <a:xfrm>
            <a:off x="7023100" y="1574800"/>
            <a:ext cx="53975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73" name="Shape 73"/>
          <p:cNvSpPr>
            <a:spLocks noGrp="1"/>
          </p:cNvSpPr>
          <p:nvPr>
            <p:ph type="title"/>
          </p:nvPr>
        </p:nvSpPr>
        <p:spPr>
          <a:xfrm>
            <a:off x="7023100" y="723900"/>
            <a:ext cx="5397500" cy="723900"/>
          </a:xfrm>
          <a:prstGeom prst="rect">
            <a:avLst/>
          </a:prstGeom>
        </p:spPr>
        <p:txBody>
          <a:bodyPr/>
          <a:lstStyle/>
          <a:p>
            <a:r>
              <a:t>Title Text</a:t>
            </a:r>
          </a:p>
        </p:txBody>
      </p:sp>
      <p:sp>
        <p:nvSpPr>
          <p:cNvPr id="74" name="Shape 74"/>
          <p:cNvSpPr>
            <a:spLocks noGrp="1"/>
          </p:cNvSpPr>
          <p:nvPr>
            <p:ph type="body" sz="half" idx="1"/>
          </p:nvPr>
        </p:nvSpPr>
        <p:spPr>
          <a:xfrm>
            <a:off x="7023100" y="1803400"/>
            <a:ext cx="5397500" cy="7226300"/>
          </a:xfrm>
          <a:prstGeom prst="rect">
            <a:avLst/>
          </a:prstGeom>
        </p:spPr>
        <p:txBody>
          <a:bodyPr/>
          <a:lstStyle>
            <a:lvl1pPr marL="406400" indent="-406400">
              <a:defRPr sz="2800"/>
            </a:lvl1pPr>
            <a:lvl2pPr marL="812800" indent="-406400">
              <a:defRPr sz="2800"/>
            </a:lvl2pPr>
            <a:lvl3pPr marL="1219200" indent="-406400">
              <a:defRPr sz="2800"/>
            </a:lvl3pPr>
            <a:lvl4pPr marL="1625600" indent="-406400">
              <a:defRPr sz="2800"/>
            </a:lvl4pPr>
            <a:lvl5pPr marL="2032000" indent="-406400">
              <a:defRPr sz="2800"/>
            </a:lvl5pPr>
          </a:lstStyle>
          <a:p>
            <a:r>
              <a:t>Body Level One</a:t>
            </a:r>
          </a:p>
          <a:p>
            <a:pPr lvl="1"/>
            <a:r>
              <a:t>Body Level Two</a:t>
            </a:r>
          </a:p>
          <a:p>
            <a:pPr lvl="2"/>
            <a:r>
              <a:t>Body Level Three</a:t>
            </a:r>
          </a:p>
          <a:p>
            <a:pPr lvl="3"/>
            <a:r>
              <a:t>Body Level Four</a:t>
            </a:r>
          </a:p>
          <a:p>
            <a:pPr lvl="4"/>
            <a:r>
              <a:t>Body Level Five</a:t>
            </a:r>
          </a:p>
        </p:txBody>
      </p:sp>
      <p:sp>
        <p:nvSpPr>
          <p:cNvPr id="75" name="Shape 7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82" name="Shape 82"/>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3" name="Shape 8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90" name="Shape 90"/>
          <p:cNvSpPr>
            <a:spLocks noGrp="1"/>
          </p:cNvSpPr>
          <p:nvPr>
            <p:ph type="pic" idx="13"/>
          </p:nvPr>
        </p:nvSpPr>
        <p:spPr>
          <a:xfrm>
            <a:off x="571500" y="571500"/>
            <a:ext cx="7429500" cy="7315200"/>
          </a:xfrm>
          <a:prstGeom prst="rect">
            <a:avLst/>
          </a:prstGeom>
        </p:spPr>
        <p:txBody>
          <a:bodyPr lIns="91439" tIns="45719" rIns="91439" bIns="45719">
            <a:noAutofit/>
          </a:bodyPr>
          <a:lstStyle/>
          <a:p>
            <a:endParaRPr/>
          </a:p>
        </p:txBody>
      </p:sp>
      <p:sp>
        <p:nvSpPr>
          <p:cNvPr id="91" name="Shape 91"/>
          <p:cNvSpPr>
            <a:spLocks noGrp="1"/>
          </p:cNvSpPr>
          <p:nvPr>
            <p:ph type="pic" sz="quarter" idx="14"/>
          </p:nvPr>
        </p:nvSpPr>
        <p:spPr>
          <a:xfrm>
            <a:off x="8128000" y="571500"/>
            <a:ext cx="4305300" cy="3594100"/>
          </a:xfrm>
          <a:prstGeom prst="rect">
            <a:avLst/>
          </a:prstGeom>
        </p:spPr>
        <p:txBody>
          <a:bodyPr lIns="91439" tIns="45719" rIns="91439" bIns="45719">
            <a:noAutofit/>
          </a:bodyPr>
          <a:lstStyle/>
          <a:p>
            <a:endParaRPr/>
          </a:p>
        </p:txBody>
      </p:sp>
      <p:sp>
        <p:nvSpPr>
          <p:cNvPr id="92" name="Shape 92"/>
          <p:cNvSpPr>
            <a:spLocks noGrp="1"/>
          </p:cNvSpPr>
          <p:nvPr>
            <p:ph type="pic" sz="quarter" idx="15"/>
          </p:nvPr>
        </p:nvSpPr>
        <p:spPr>
          <a:xfrm>
            <a:off x="8128000" y="4292600"/>
            <a:ext cx="4305300" cy="3594100"/>
          </a:xfrm>
          <a:prstGeom prst="rect">
            <a:avLst/>
          </a:prstGeom>
        </p:spPr>
        <p:txBody>
          <a:bodyPr lIns="91439" tIns="45719" rIns="91439" bIns="45719">
            <a:noAutofit/>
          </a:bodyPr>
          <a:lstStyle/>
          <a:p>
            <a:endParaRPr/>
          </a:p>
        </p:txBody>
      </p:sp>
      <p:sp>
        <p:nvSpPr>
          <p:cNvPr id="93" name="Shape 93"/>
          <p:cNvSpPr>
            <a:spLocks noGrp="1"/>
          </p:cNvSpPr>
          <p:nvPr>
            <p:ph type="body" sz="quarter" idx="1"/>
          </p:nvPr>
        </p:nvSpPr>
        <p:spPr>
          <a:xfrm>
            <a:off x="571500" y="8051800"/>
            <a:ext cx="11861800" cy="1333500"/>
          </a:xfrm>
          <a:prstGeom prst="rect">
            <a:avLst/>
          </a:prstGeom>
        </p:spPr>
        <p:txBody>
          <a:bodyPr/>
          <a:lstStyle>
            <a:lvl1pPr marL="0" indent="0">
              <a:spcBef>
                <a:spcPts val="1400"/>
              </a:spcBef>
              <a:buSzTx/>
              <a:buFontTx/>
              <a:buNone/>
              <a:defRPr sz="2800" spc="28">
                <a:latin typeface="Iowan Old Style Italic"/>
                <a:ea typeface="Iowan Old Style Italic"/>
                <a:cs typeface="Iowan Old Style Italic"/>
                <a:sym typeface="Iowan Old Style Italic"/>
              </a:defRPr>
            </a:lvl1pPr>
            <a:lvl2pPr marL="0" indent="228600">
              <a:spcBef>
                <a:spcPts val="1400"/>
              </a:spcBef>
              <a:buSzTx/>
              <a:buFontTx/>
              <a:buNone/>
              <a:defRPr sz="2800" spc="28">
                <a:latin typeface="Iowan Old Style Italic"/>
                <a:ea typeface="Iowan Old Style Italic"/>
                <a:cs typeface="Iowan Old Style Italic"/>
                <a:sym typeface="Iowan Old Style Italic"/>
              </a:defRPr>
            </a:lvl2pPr>
            <a:lvl3pPr marL="0" indent="457200">
              <a:spcBef>
                <a:spcPts val="1400"/>
              </a:spcBef>
              <a:buSzTx/>
              <a:buFontTx/>
              <a:buNone/>
              <a:defRPr sz="2800" spc="28">
                <a:latin typeface="Iowan Old Style Italic"/>
                <a:ea typeface="Iowan Old Style Italic"/>
                <a:cs typeface="Iowan Old Style Italic"/>
                <a:sym typeface="Iowan Old Style Italic"/>
              </a:defRPr>
            </a:lvl3pPr>
            <a:lvl4pPr marL="0" indent="685800">
              <a:spcBef>
                <a:spcPts val="1400"/>
              </a:spcBef>
              <a:buSzTx/>
              <a:buFontTx/>
              <a:buNone/>
              <a:defRPr sz="2800" spc="28">
                <a:latin typeface="Iowan Old Style Italic"/>
                <a:ea typeface="Iowan Old Style Italic"/>
                <a:cs typeface="Iowan Old Style Italic"/>
                <a:sym typeface="Iowan Old Style Italic"/>
              </a:defRPr>
            </a:lvl4pPr>
            <a:lvl5pPr marL="0" indent="914400">
              <a:spcBef>
                <a:spcPts val="1400"/>
              </a:spcBef>
              <a:buSzTx/>
              <a:buFontTx/>
              <a:buNone/>
              <a:defRPr sz="2800" spc="28">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571500" y="723900"/>
            <a:ext cx="11861800" cy="723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r>
              <a:t>Title Text</a:t>
            </a:r>
          </a:p>
        </p:txBody>
      </p:sp>
      <p:sp>
        <p:nvSpPr>
          <p:cNvPr id="3" name="Shape 3"/>
          <p:cNvSpPr>
            <a:spLocks noGrp="1"/>
          </p:cNvSpPr>
          <p:nvPr>
            <p:ph type="body" idx="1"/>
          </p:nvPr>
        </p:nvSpPr>
        <p:spPr>
          <a:xfrm>
            <a:off x="571500" y="1803400"/>
            <a:ext cx="11861800" cy="722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2081047" y="9194800"/>
            <a:ext cx="309365" cy="342900"/>
          </a:xfrm>
          <a:prstGeom prst="rect">
            <a:avLst/>
          </a:prstGeom>
          <a:ln w="12700">
            <a:miter lim="400000"/>
          </a:ln>
        </p:spPr>
        <p:txBody>
          <a:bodyPr wrap="none" lIns="50800" tIns="50800" rIns="50800" bIns="50800">
            <a:spAutoFit/>
          </a:bodyPr>
          <a:lstStyle>
            <a:lvl1pPr algn="r">
              <a:spcBef>
                <a:spcPts val="0"/>
              </a:spcBef>
              <a:defRPr sz="1600" spc="0">
                <a:solidFill>
                  <a:srgbClr val="747676"/>
                </a:solidFill>
                <a:latin typeface="DIN Alternate"/>
                <a:ea typeface="DIN Alternate"/>
                <a:cs typeface="DIN Alternate"/>
                <a:sym typeface="DIN Alternat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xmlns:p14="http://schemas.microsoft.com/office/powerpoint/2010/main" spd="med"/>
  <p:txStyles>
    <p:titleStyle>
      <a:lvl1pPr marL="0" marR="0" indent="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1pPr>
      <a:lvl2pPr marL="0" marR="0" indent="2286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2pPr>
      <a:lvl3pPr marL="0" marR="0" indent="4572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3pPr>
      <a:lvl4pPr marL="0" marR="0" indent="6858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4pPr>
      <a:lvl5pPr marL="0" marR="0" indent="9144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5pPr>
      <a:lvl6pPr marL="0" marR="0" indent="11430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6pPr>
      <a:lvl7pPr marL="0" marR="0" indent="13716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7pPr>
      <a:lvl8pPr marL="0" marR="0" indent="16002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8pPr>
      <a:lvl9pPr marL="0" marR="0" indent="18288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9pPr>
    </p:titleStyle>
    <p:bodyStyle>
      <a:lvl1pPr marL="4699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1pPr>
      <a:lvl2pPr marL="9398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2pPr>
      <a:lvl3pPr marL="14097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3pPr>
      <a:lvl4pPr marL="18796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4pPr>
      <a:lvl5pPr marL="23495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5pPr>
      <a:lvl6pPr marL="28194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6pPr>
      <a:lvl7pPr marL="32893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7pPr>
      <a:lvl8pPr marL="37592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8pPr>
      <a:lvl9pPr marL="42291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9pPr>
    </p:bodyStyle>
    <p:otherStyle>
      <a:lvl1pPr marL="0" marR="0" indent="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1pPr>
      <a:lvl2pPr marL="0" marR="0" indent="2286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2pPr>
      <a:lvl3pPr marL="0" marR="0" indent="4572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3pPr>
      <a:lvl4pPr marL="0" marR="0" indent="6858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4pPr>
      <a:lvl5pPr marL="0" marR="0" indent="9144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5pPr>
      <a:lvl6pPr marL="0" marR="0" indent="11430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6pPr>
      <a:lvl7pPr marL="0" marR="0" indent="13716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7pPr>
      <a:lvl8pPr marL="0" marR="0" indent="16002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8pPr>
      <a:lvl9pPr marL="0" marR="0" indent="18288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6.png"/><Relationship Id="rId1" Type="http://schemas.openxmlformats.org/officeDocument/2006/relationships/slideLayout" Target="../slideLayouts/slideLayout12.xml"/><Relationship Id="rId2"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jpe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 Id="rId1" Type="http://schemas.openxmlformats.org/officeDocument/2006/relationships/slideLayout" Target="../slideLayouts/slideLayout12.xml"/><Relationship Id="rId2"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6.png"/><Relationship Id="rId1" Type="http://schemas.openxmlformats.org/officeDocument/2006/relationships/slideLayout" Target="../slideLayouts/slideLayout12.xml"/><Relationship Id="rId2"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6.png"/><Relationship Id="rId1" Type="http://schemas.openxmlformats.org/officeDocument/2006/relationships/slideLayout" Target="../slideLayouts/slideLayout12.xml"/><Relationship Id="rId2"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6.png"/><Relationship Id="rId1" Type="http://schemas.openxmlformats.org/officeDocument/2006/relationships/slideLayout" Target="../slideLayouts/slideLayout9.xml"/><Relationship Id="rId2" Type="http://schemas.openxmlformats.org/officeDocument/2006/relationships/image" Target="../media/image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png"/><Relationship Id="rId3" Type="http://schemas.openxmlformats.org/officeDocument/2006/relationships/image" Target="../media/image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exchange.shu.ac.uk/owa/redir.aspx?C=5ZWCVidoV0egJ2qWeuB5EgXMWlpBIdEITHQSAlBUKZ_" TargetMode="External"/><Relationship Id="rId3"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png"/><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eg"/><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8.jpeg"/><Relationship Id="rId6" Type="http://schemas.openxmlformats.org/officeDocument/2006/relationships/image" Target="../media/image6.png"/><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6.png"/><Relationship Id="rId1" Type="http://schemas.openxmlformats.org/officeDocument/2006/relationships/slideLayout" Target="../slideLayouts/slideLayout3.xml"/><Relationship Id="rId2" Type="http://schemas.openxmlformats.org/officeDocument/2006/relationships/image" Target="../media/image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6.png"/><Relationship Id="rId1" Type="http://schemas.microsoft.com/office/2007/relationships/media" Target="../media/media1.mp4"/><Relationship Id="rId2" Type="http://schemas.openxmlformats.org/officeDocument/2006/relationships/video" Target="../media/media1.mp4"/></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6.png"/><Relationship Id="rId1" Type="http://schemas.openxmlformats.org/officeDocument/2006/relationships/slideLayout" Target="../slideLayouts/slideLayout12.xml"/><Relationship Id="rId2"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Shape 143"/>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44" name="Shape 144"/>
          <p:cNvSpPr>
            <a:spLocks noGrp="1"/>
          </p:cNvSpPr>
          <p:nvPr>
            <p:ph type="ctrTitle"/>
          </p:nvPr>
        </p:nvSpPr>
        <p:spPr>
          <a:prstGeom prst="rect">
            <a:avLst/>
          </a:prstGeom>
        </p:spPr>
        <p:txBody>
          <a:bodyPr/>
          <a:lstStyle>
            <a:lvl1pPr algn="l">
              <a:defRPr sz="6600"/>
            </a:lvl1pPr>
          </a:lstStyle>
          <a:p>
            <a:r>
              <a:rPr dirty="0"/>
              <a:t>Cultural governance and urban Tourism in  China: A cultural political economy approach</a:t>
            </a:r>
          </a:p>
        </p:txBody>
      </p:sp>
      <p:sp>
        <p:nvSpPr>
          <p:cNvPr id="145" name="Shape 145"/>
          <p:cNvSpPr/>
          <p:nvPr/>
        </p:nvSpPr>
        <p:spPr>
          <a:xfrm>
            <a:off x="4972950" y="7065882"/>
            <a:ext cx="7460350" cy="12879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pPr algn="r" defTabSz="438150">
              <a:lnSpc>
                <a:spcPct val="70000"/>
              </a:lnSpc>
              <a:spcBef>
                <a:spcPts val="400"/>
              </a:spcBef>
              <a:defRPr sz="3600" spc="0">
                <a:solidFill>
                  <a:srgbClr val="747676"/>
                </a:solidFill>
              </a:defRPr>
            </a:pPr>
            <a:endParaRPr i="1" dirty="0">
              <a:latin typeface="Times New Roman"/>
              <a:cs typeface="Times New Roman"/>
            </a:endParaRPr>
          </a:p>
        </p:txBody>
      </p:sp>
      <p:pic>
        <p:nvPicPr>
          <p:cNvPr id="146" name="Screen Shot 2015-12-16 at 21.30.26.png"/>
          <p:cNvPicPr>
            <a:picLocks noChangeAspect="1"/>
          </p:cNvPicPr>
          <p:nvPr/>
        </p:nvPicPr>
        <p:blipFill>
          <a:blip r:embed="rId2">
            <a:extLst/>
          </a:blip>
          <a:stretch>
            <a:fillRect/>
          </a:stretch>
        </p:blipFill>
        <p:spPr>
          <a:xfrm>
            <a:off x="7555292" y="357963"/>
            <a:ext cx="5221246" cy="1779637"/>
          </a:xfrm>
          <a:prstGeom prst="rect">
            <a:avLst/>
          </a:prstGeom>
          <a:ln w="12700">
            <a:miter lim="400000"/>
          </a:ln>
        </p:spPr>
      </p:pic>
      <p:sp>
        <p:nvSpPr>
          <p:cNvPr id="2" name="Rectangle 1"/>
          <p:cNvSpPr/>
          <p:nvPr/>
        </p:nvSpPr>
        <p:spPr>
          <a:xfrm>
            <a:off x="5737675" y="7940335"/>
            <a:ext cx="6502400" cy="1253677"/>
          </a:xfrm>
          <a:prstGeom prst="rect">
            <a:avLst/>
          </a:prstGeom>
        </p:spPr>
        <p:txBody>
          <a:bodyPr>
            <a:spAutoFit/>
          </a:bodyPr>
          <a:lstStyle/>
          <a:p>
            <a:pPr algn="r" defTabSz="438150">
              <a:lnSpc>
                <a:spcPct val="70000"/>
              </a:lnSpc>
              <a:spcBef>
                <a:spcPts val="400"/>
              </a:spcBef>
              <a:defRPr sz="3600" spc="0">
                <a:solidFill>
                  <a:srgbClr val="747676"/>
                </a:solidFill>
              </a:defRPr>
            </a:pPr>
            <a:r>
              <a:rPr lang="en-US" sz="3200" i="1" dirty="0">
                <a:latin typeface="Times New Roman"/>
                <a:cs typeface="Times New Roman"/>
              </a:rPr>
              <a:t>Dr. Rui Su</a:t>
            </a:r>
          </a:p>
          <a:p>
            <a:pPr algn="r" defTabSz="438150">
              <a:lnSpc>
                <a:spcPct val="70000"/>
              </a:lnSpc>
              <a:spcBef>
                <a:spcPts val="400"/>
              </a:spcBef>
              <a:defRPr sz="3600" spc="0">
                <a:solidFill>
                  <a:srgbClr val="747676"/>
                </a:solidFill>
              </a:defRPr>
            </a:pPr>
            <a:r>
              <a:rPr lang="en-US" sz="3200" i="1" dirty="0">
                <a:latin typeface="Times New Roman"/>
                <a:cs typeface="Times New Roman"/>
              </a:rPr>
              <a:t>Middlesex University, UK</a:t>
            </a:r>
          </a:p>
          <a:p>
            <a:pPr algn="r" defTabSz="438150">
              <a:lnSpc>
                <a:spcPct val="70000"/>
              </a:lnSpc>
              <a:spcBef>
                <a:spcPts val="400"/>
              </a:spcBef>
              <a:defRPr sz="3600" spc="0">
                <a:solidFill>
                  <a:srgbClr val="747676"/>
                </a:solidFill>
              </a:defRPr>
            </a:pPr>
            <a:r>
              <a:rPr lang="en-US" sz="3200" i="1" dirty="0" err="1">
                <a:latin typeface="Times New Roman"/>
                <a:cs typeface="Times New Roman"/>
              </a:rPr>
              <a:t>r.su@mdx.ac.uk</a:t>
            </a:r>
            <a:endParaRPr lang="en-US" sz="3200" i="1" dirty="0">
              <a:latin typeface="Times New Roman"/>
              <a:cs typeface="Times New Roman"/>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 name="Screen Shot 2015-06-25 at 23.32.50.png"/>
          <p:cNvPicPr>
            <a:picLocks noChangeAspect="1"/>
          </p:cNvPicPr>
          <p:nvPr/>
        </p:nvPicPr>
        <p:blipFill>
          <a:blip r:embed="rId2">
            <a:extLst/>
          </a:blip>
          <a:stretch>
            <a:fillRect/>
          </a:stretch>
        </p:blipFill>
        <p:spPr>
          <a:xfrm>
            <a:off x="360295" y="188668"/>
            <a:ext cx="12284210" cy="9376264"/>
          </a:xfrm>
          <a:prstGeom prst="rect">
            <a:avLst/>
          </a:prstGeom>
          <a:ln w="12700">
            <a:miter lim="400000"/>
          </a:ln>
        </p:spPr>
      </p:pic>
      <p:pic>
        <p:nvPicPr>
          <p:cNvPr id="228" name="Picture 227"/>
          <p:cNvPicPr>
            <a:picLocks/>
          </p:cNvPicPr>
          <p:nvPr/>
        </p:nvPicPr>
        <p:blipFill>
          <a:blip r:embed="rId3">
            <a:extLst/>
          </a:blip>
          <a:stretch>
            <a:fillRect/>
          </a:stretch>
        </p:blipFill>
        <p:spPr>
          <a:xfrm>
            <a:off x="8396455" y="858678"/>
            <a:ext cx="2138349" cy="3375455"/>
          </a:xfrm>
          <a:prstGeom prst="rect">
            <a:avLst/>
          </a:prstGeom>
        </p:spPr>
      </p:pic>
      <p:pic>
        <p:nvPicPr>
          <p:cNvPr id="230" name="Picture 229"/>
          <p:cNvPicPr>
            <a:picLocks/>
          </p:cNvPicPr>
          <p:nvPr/>
        </p:nvPicPr>
        <p:blipFill>
          <a:blip r:embed="rId4">
            <a:extLst/>
          </a:blip>
          <a:stretch>
            <a:fillRect/>
          </a:stretch>
        </p:blipFill>
        <p:spPr>
          <a:xfrm>
            <a:off x="2629095" y="892177"/>
            <a:ext cx="2034464" cy="8630244"/>
          </a:xfrm>
          <a:prstGeom prst="rect">
            <a:avLst/>
          </a:prstGeom>
        </p:spPr>
      </p:pic>
      <p:sp>
        <p:nvSpPr>
          <p:cNvPr id="232" name="Shape 232"/>
          <p:cNvSpPr/>
          <p:nvPr/>
        </p:nvSpPr>
        <p:spPr>
          <a:xfrm>
            <a:off x="8640143" y="7220385"/>
            <a:ext cx="3688663" cy="20066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a:lnSpc>
                <a:spcPct val="80000"/>
              </a:lnSpc>
              <a:spcBef>
                <a:spcPts val="0"/>
              </a:spcBef>
              <a:defRPr sz="5000" cap="all" spc="0">
                <a:latin typeface="+mn-lt"/>
                <a:ea typeface="+mn-ea"/>
                <a:cs typeface="+mn-cs"/>
                <a:sym typeface="DIN Condensed"/>
              </a:defRPr>
            </a:lvl1pPr>
          </a:lstStyle>
          <a:p>
            <a:r>
              <a:t>National cultural governance </a:t>
            </a:r>
          </a:p>
        </p:txBody>
      </p:sp>
      <p:pic>
        <p:nvPicPr>
          <p:cNvPr id="233" name="Screen Shot 2015-12-16 at 21.32.02.png"/>
          <p:cNvPicPr>
            <a:picLocks noChangeAspect="1"/>
          </p:cNvPicPr>
          <p:nvPr/>
        </p:nvPicPr>
        <p:blipFill>
          <a:blip r:embed="rId5">
            <a:extLst/>
          </a:blip>
          <a:stretch>
            <a:fillRect/>
          </a:stretch>
        </p:blipFill>
        <p:spPr>
          <a:xfrm>
            <a:off x="12085653" y="88385"/>
            <a:ext cx="870295" cy="944048"/>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Screen Shot 2015-07-01 at 08.58.34.png"/>
          <p:cNvPicPr>
            <a:picLocks/>
          </p:cNvPicPr>
          <p:nvPr/>
        </p:nvPicPr>
        <p:blipFill>
          <a:blip r:embed="rId2" cstate="screen">
            <a:extLst>
              <a:ext uri="{28A0092B-C50C-407E-A947-70E740481C1C}">
                <a14:useLocalDpi xmlns:a14="http://schemas.microsoft.com/office/drawing/2010/main"/>
              </a:ext>
            </a:extLst>
          </a:blip>
          <a:stretch>
            <a:fillRect/>
          </a:stretch>
        </p:blipFill>
        <p:spPr>
          <a:xfrm>
            <a:off x="392794" y="6865688"/>
            <a:ext cx="4106272" cy="2173983"/>
          </a:xfrm>
          <a:prstGeom prst="rect">
            <a:avLst/>
          </a:prstGeom>
          <a:ln w="12700">
            <a:miter lim="400000"/>
          </a:ln>
        </p:spPr>
      </p:pic>
      <p:pic>
        <p:nvPicPr>
          <p:cNvPr id="236" name="Screen Shot 2015-07-01 at 09.04.27.png"/>
          <p:cNvPicPr>
            <a:picLocks/>
          </p:cNvPicPr>
          <p:nvPr/>
        </p:nvPicPr>
        <p:blipFill>
          <a:blip r:embed="rId3" cstate="screen">
            <a:extLst>
              <a:ext uri="{28A0092B-C50C-407E-A947-70E740481C1C}">
                <a14:useLocalDpi xmlns:a14="http://schemas.microsoft.com/office/drawing/2010/main"/>
              </a:ext>
            </a:extLst>
          </a:blip>
          <a:stretch>
            <a:fillRect/>
          </a:stretch>
        </p:blipFill>
        <p:spPr>
          <a:xfrm>
            <a:off x="313196" y="4056698"/>
            <a:ext cx="4207538" cy="2607538"/>
          </a:xfrm>
          <a:prstGeom prst="rect">
            <a:avLst/>
          </a:prstGeom>
          <a:ln w="12700">
            <a:miter lim="400000"/>
          </a:ln>
        </p:spPr>
      </p:pic>
      <p:pic>
        <p:nvPicPr>
          <p:cNvPr id="237" name="_1100218.jpg"/>
          <p:cNvPicPr>
            <a:picLocks/>
          </p:cNvPicPr>
          <p:nvPr/>
        </p:nvPicPr>
        <p:blipFill>
          <a:blip r:embed="rId4" cstate="screen">
            <a:extLst>
              <a:ext uri="{28A0092B-C50C-407E-A947-70E740481C1C}">
                <a14:useLocalDpi xmlns:a14="http://schemas.microsoft.com/office/drawing/2010/main"/>
              </a:ext>
            </a:extLst>
          </a:blip>
          <a:stretch>
            <a:fillRect/>
          </a:stretch>
        </p:blipFill>
        <p:spPr>
          <a:xfrm>
            <a:off x="8707086" y="6865688"/>
            <a:ext cx="4106272" cy="2173983"/>
          </a:xfrm>
          <a:prstGeom prst="rect">
            <a:avLst/>
          </a:prstGeom>
          <a:ln w="12700">
            <a:miter lim="400000"/>
          </a:ln>
        </p:spPr>
      </p:pic>
      <p:pic>
        <p:nvPicPr>
          <p:cNvPr id="238" name="Screen Shot 2015-07-01 at 22.02.01.png"/>
          <p:cNvPicPr>
            <a:picLocks/>
          </p:cNvPicPr>
          <p:nvPr/>
        </p:nvPicPr>
        <p:blipFill>
          <a:blip r:embed="rId5" cstate="screen">
            <a:extLst>
              <a:ext uri="{28A0092B-C50C-407E-A947-70E740481C1C}">
                <a14:useLocalDpi xmlns:a14="http://schemas.microsoft.com/office/drawing/2010/main"/>
              </a:ext>
            </a:extLst>
          </a:blip>
          <a:stretch>
            <a:fillRect/>
          </a:stretch>
        </p:blipFill>
        <p:spPr>
          <a:xfrm>
            <a:off x="4653051" y="4042621"/>
            <a:ext cx="3804644" cy="2607539"/>
          </a:xfrm>
          <a:prstGeom prst="rect">
            <a:avLst/>
          </a:prstGeom>
          <a:ln w="12700">
            <a:miter lim="400000"/>
          </a:ln>
        </p:spPr>
      </p:pic>
      <p:pic>
        <p:nvPicPr>
          <p:cNvPr id="239" name="Screen Shot 2015-07-01 at 22.06.33.png"/>
          <p:cNvPicPr>
            <a:picLocks/>
          </p:cNvPicPr>
          <p:nvPr/>
        </p:nvPicPr>
        <p:blipFill>
          <a:blip r:embed="rId6" cstate="screen">
            <a:extLst>
              <a:ext uri="{28A0092B-C50C-407E-A947-70E740481C1C}">
                <a14:useLocalDpi xmlns:a14="http://schemas.microsoft.com/office/drawing/2010/main"/>
              </a:ext>
            </a:extLst>
          </a:blip>
          <a:stretch>
            <a:fillRect/>
          </a:stretch>
        </p:blipFill>
        <p:spPr>
          <a:xfrm>
            <a:off x="8707086" y="4042621"/>
            <a:ext cx="4106272" cy="2607538"/>
          </a:xfrm>
          <a:prstGeom prst="rect">
            <a:avLst/>
          </a:prstGeom>
          <a:ln w="12700">
            <a:miter lim="400000"/>
          </a:ln>
        </p:spPr>
      </p:pic>
      <p:sp>
        <p:nvSpPr>
          <p:cNvPr id="240" name="Shape 240"/>
          <p:cNvSpPr/>
          <p:nvPr/>
        </p:nvSpPr>
        <p:spPr>
          <a:xfrm>
            <a:off x="593079" y="9145134"/>
            <a:ext cx="3647771"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spcBef>
                <a:spcPts val="0"/>
              </a:spcBef>
              <a:defRPr sz="2600" spc="0">
                <a:solidFill>
                  <a:srgbClr val="000000"/>
                </a:solidFill>
                <a:latin typeface="Avenir Black"/>
                <a:ea typeface="Avenir Black"/>
                <a:cs typeface="Avenir Black"/>
                <a:sym typeface="Avenir Black"/>
              </a:defRPr>
            </a:lvl1pPr>
          </a:lstStyle>
          <a:p>
            <a:r>
              <a:t>Tomb of Ming Dynasty</a:t>
            </a:r>
          </a:p>
        </p:txBody>
      </p:sp>
      <p:sp>
        <p:nvSpPr>
          <p:cNvPr id="241" name="Shape 241"/>
          <p:cNvSpPr/>
          <p:nvPr/>
        </p:nvSpPr>
        <p:spPr>
          <a:xfrm>
            <a:off x="4733173" y="9145134"/>
            <a:ext cx="3710840"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spcBef>
                <a:spcPts val="0"/>
              </a:spcBef>
              <a:defRPr sz="2600" spc="0">
                <a:solidFill>
                  <a:srgbClr val="000000"/>
                </a:solidFill>
                <a:latin typeface="Avenir Black"/>
                <a:ea typeface="Avenir Black"/>
                <a:cs typeface="Avenir Black"/>
                <a:sym typeface="Avenir Black"/>
              </a:defRPr>
            </a:lvl1pPr>
          </a:lstStyle>
          <a:p>
            <a:r>
              <a:t>The Presidential Palace</a:t>
            </a:r>
          </a:p>
        </p:txBody>
      </p:sp>
      <p:sp>
        <p:nvSpPr>
          <p:cNvPr id="242" name="Shape 242"/>
          <p:cNvSpPr/>
          <p:nvPr/>
        </p:nvSpPr>
        <p:spPr>
          <a:xfrm>
            <a:off x="8736051" y="8916534"/>
            <a:ext cx="4048341"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spcBef>
                <a:spcPts val="0"/>
              </a:spcBef>
              <a:defRPr sz="2600" spc="0">
                <a:solidFill>
                  <a:srgbClr val="000000"/>
                </a:solidFill>
                <a:latin typeface="Avenir Black"/>
                <a:ea typeface="Avenir Black"/>
                <a:cs typeface="Avenir Black"/>
                <a:sym typeface="Avenir Black"/>
              </a:defRPr>
            </a:lvl1pPr>
          </a:lstStyle>
          <a:p>
            <a:r>
              <a:t>Nanjing Massacre Memorial Hall</a:t>
            </a:r>
          </a:p>
        </p:txBody>
      </p:sp>
      <p:pic>
        <p:nvPicPr>
          <p:cNvPr id="243" name="image11.png"/>
          <p:cNvPicPr>
            <a:picLocks/>
          </p:cNvPicPr>
          <p:nvPr/>
        </p:nvPicPr>
        <p:blipFill>
          <a:blip r:embed="rId7">
            <a:extLst/>
          </a:blip>
          <a:stretch>
            <a:fillRect/>
          </a:stretch>
        </p:blipFill>
        <p:spPr>
          <a:xfrm>
            <a:off x="4700754" y="6896525"/>
            <a:ext cx="3804644" cy="2173983"/>
          </a:xfrm>
          <a:prstGeom prst="rect">
            <a:avLst/>
          </a:prstGeom>
          <a:ln w="12700">
            <a:miter lim="400000"/>
          </a:ln>
        </p:spPr>
      </p:pic>
      <p:pic>
        <p:nvPicPr>
          <p:cNvPr id="244" name="Screen Shot 2015-07-01 at 21.43.32.png"/>
          <p:cNvPicPr>
            <a:picLocks/>
          </p:cNvPicPr>
          <p:nvPr/>
        </p:nvPicPr>
        <p:blipFill>
          <a:blip r:embed="rId8" cstate="screen">
            <a:extLst>
              <a:ext uri="{28A0092B-C50C-407E-A947-70E740481C1C}">
                <a14:useLocalDpi xmlns:a14="http://schemas.microsoft.com/office/drawing/2010/main"/>
              </a:ext>
            </a:extLst>
          </a:blip>
          <a:stretch>
            <a:fillRect/>
          </a:stretch>
        </p:blipFill>
        <p:spPr>
          <a:xfrm>
            <a:off x="279361" y="897605"/>
            <a:ext cx="4168461" cy="2926804"/>
          </a:xfrm>
          <a:prstGeom prst="rect">
            <a:avLst/>
          </a:prstGeom>
          <a:ln w="12700">
            <a:miter lim="400000"/>
          </a:ln>
        </p:spPr>
      </p:pic>
      <p:pic>
        <p:nvPicPr>
          <p:cNvPr id="245" name="Screen Shot 2015-07-01 at 21.47.54.png"/>
          <p:cNvPicPr>
            <a:picLocks/>
          </p:cNvPicPr>
          <p:nvPr/>
        </p:nvPicPr>
        <p:blipFill>
          <a:blip r:embed="rId9" cstate="screen">
            <a:extLst>
              <a:ext uri="{28A0092B-C50C-407E-A947-70E740481C1C}">
                <a14:useLocalDpi xmlns:a14="http://schemas.microsoft.com/office/drawing/2010/main"/>
              </a:ext>
            </a:extLst>
          </a:blip>
          <a:stretch>
            <a:fillRect/>
          </a:stretch>
        </p:blipFill>
        <p:spPr>
          <a:xfrm>
            <a:off x="8736051" y="894921"/>
            <a:ext cx="4048341" cy="2932172"/>
          </a:xfrm>
          <a:prstGeom prst="rect">
            <a:avLst/>
          </a:prstGeom>
          <a:ln w="12700">
            <a:miter lim="400000"/>
          </a:ln>
        </p:spPr>
      </p:pic>
      <p:pic>
        <p:nvPicPr>
          <p:cNvPr id="246" name="Screen Shot 2015-07-02 at 07.29.21.png"/>
          <p:cNvPicPr>
            <a:picLocks/>
          </p:cNvPicPr>
          <p:nvPr/>
        </p:nvPicPr>
        <p:blipFill>
          <a:blip r:embed="rId10" cstate="screen">
            <a:extLst>
              <a:ext uri="{28A0092B-C50C-407E-A947-70E740481C1C}">
                <a14:useLocalDpi xmlns:a14="http://schemas.microsoft.com/office/drawing/2010/main"/>
              </a:ext>
            </a:extLst>
          </a:blip>
          <a:stretch>
            <a:fillRect/>
          </a:stretch>
        </p:blipFill>
        <p:spPr>
          <a:xfrm>
            <a:off x="4529368" y="864084"/>
            <a:ext cx="3946064" cy="2932171"/>
          </a:xfrm>
          <a:prstGeom prst="rect">
            <a:avLst/>
          </a:prstGeom>
          <a:ln w="12700">
            <a:miter lim="400000"/>
          </a:ln>
        </p:spPr>
      </p:pic>
      <p:sp>
        <p:nvSpPr>
          <p:cNvPr id="247" name="Shape 247"/>
          <p:cNvSpPr/>
          <p:nvPr/>
        </p:nvSpPr>
        <p:spPr>
          <a:xfrm>
            <a:off x="195569" y="198099"/>
            <a:ext cx="4892086" cy="469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R="457200" defTabSz="457200">
              <a:lnSpc>
                <a:spcPct val="115000"/>
              </a:lnSpc>
              <a:spcBef>
                <a:spcPts val="1000"/>
              </a:spcBef>
              <a:defRPr sz="2400" b="1" spc="0">
                <a:solidFill>
                  <a:srgbClr val="000000"/>
                </a:solidFill>
                <a:latin typeface="Tahoma"/>
                <a:ea typeface="Tahoma"/>
                <a:cs typeface="Tahoma"/>
                <a:sym typeface="Tahoma"/>
              </a:defRPr>
            </a:lvl1pPr>
          </a:lstStyle>
          <a:p>
            <a:r>
              <a:t>Ming Dynasty (1368-1644) </a:t>
            </a:r>
          </a:p>
        </p:txBody>
      </p:sp>
      <p:sp>
        <p:nvSpPr>
          <p:cNvPr id="248" name="Shape 248"/>
          <p:cNvSpPr/>
          <p:nvPr/>
        </p:nvSpPr>
        <p:spPr>
          <a:xfrm>
            <a:off x="4560560" y="195415"/>
            <a:ext cx="4430479" cy="469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R="457200" defTabSz="457200">
              <a:lnSpc>
                <a:spcPct val="115000"/>
              </a:lnSpc>
              <a:spcBef>
                <a:spcPts val="1000"/>
              </a:spcBef>
              <a:defRPr sz="2400" b="1" spc="0">
                <a:solidFill>
                  <a:srgbClr val="000000"/>
                </a:solidFill>
                <a:latin typeface="Tahoma"/>
                <a:ea typeface="Tahoma"/>
                <a:cs typeface="Tahoma"/>
                <a:sym typeface="Tahoma"/>
              </a:defRPr>
            </a:lvl1pPr>
          </a:lstStyle>
          <a:p>
            <a:r>
              <a:t>Republican (1919-1949) </a:t>
            </a:r>
          </a:p>
        </p:txBody>
      </p:sp>
      <p:sp>
        <p:nvSpPr>
          <p:cNvPr id="249" name="Shape 249"/>
          <p:cNvSpPr/>
          <p:nvPr/>
        </p:nvSpPr>
        <p:spPr>
          <a:xfrm>
            <a:off x="8820023" y="195415"/>
            <a:ext cx="3880397"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R="457200" defTabSz="457200">
              <a:lnSpc>
                <a:spcPct val="115000"/>
              </a:lnSpc>
              <a:spcBef>
                <a:spcPts val="1000"/>
              </a:spcBef>
              <a:defRPr sz="2400" b="1" spc="0">
                <a:solidFill>
                  <a:srgbClr val="000000"/>
                </a:solidFill>
                <a:latin typeface="Tahoma"/>
                <a:ea typeface="Tahoma"/>
                <a:cs typeface="Tahoma"/>
                <a:sym typeface="Tahoma"/>
              </a:defRPr>
            </a:lvl1pPr>
          </a:lstStyle>
          <a:p>
            <a:r>
              <a:t>Nanjing Massacre, 1937 </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 name="Screen Shot 2015-07-01 at 22.16.52.png"/>
          <p:cNvPicPr>
            <a:picLocks/>
          </p:cNvPicPr>
          <p:nvPr/>
        </p:nvPicPr>
        <p:blipFill>
          <a:blip r:embed="rId2" cstate="screen">
            <a:extLst>
              <a:ext uri="{28A0092B-C50C-407E-A947-70E740481C1C}">
                <a14:useLocalDpi xmlns:a14="http://schemas.microsoft.com/office/drawing/2010/main"/>
              </a:ext>
            </a:extLst>
          </a:blip>
          <a:stretch>
            <a:fillRect/>
          </a:stretch>
        </p:blipFill>
        <p:spPr>
          <a:xfrm>
            <a:off x="547545" y="352750"/>
            <a:ext cx="5480698" cy="3991634"/>
          </a:xfrm>
          <a:prstGeom prst="rect">
            <a:avLst/>
          </a:prstGeom>
          <a:ln w="12700">
            <a:miter lim="400000"/>
          </a:ln>
        </p:spPr>
      </p:pic>
      <p:sp>
        <p:nvSpPr>
          <p:cNvPr id="252" name="Shape 252"/>
          <p:cNvSpPr/>
          <p:nvPr/>
        </p:nvSpPr>
        <p:spPr>
          <a:xfrm>
            <a:off x="2091401" y="4351613"/>
            <a:ext cx="2392986"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spcBef>
                <a:spcPts val="0"/>
              </a:spcBef>
              <a:defRPr spc="0">
                <a:solidFill>
                  <a:srgbClr val="000000"/>
                </a:solidFill>
                <a:latin typeface="Avenir Black"/>
                <a:ea typeface="Avenir Black"/>
                <a:cs typeface="Avenir Black"/>
                <a:sym typeface="Avenir Black"/>
              </a:defRPr>
            </a:lvl1pPr>
          </a:lstStyle>
          <a:p>
            <a:r>
              <a:rPr dirty="0"/>
              <a:t>Paper cutting</a:t>
            </a:r>
          </a:p>
        </p:txBody>
      </p:sp>
      <p:pic>
        <p:nvPicPr>
          <p:cNvPr id="253" name="Screen Shot 2014-10-09 at 11.30.19.png"/>
          <p:cNvPicPr>
            <a:picLocks/>
          </p:cNvPicPr>
          <p:nvPr/>
        </p:nvPicPr>
        <p:blipFill>
          <a:blip r:embed="rId3" cstate="screen">
            <a:extLst>
              <a:ext uri="{28A0092B-C50C-407E-A947-70E740481C1C}">
                <a14:useLocalDpi xmlns:a14="http://schemas.microsoft.com/office/drawing/2010/main"/>
              </a:ext>
            </a:extLst>
          </a:blip>
          <a:stretch>
            <a:fillRect/>
          </a:stretch>
        </p:blipFill>
        <p:spPr>
          <a:xfrm>
            <a:off x="547545" y="5158211"/>
            <a:ext cx="5480698" cy="3703622"/>
          </a:xfrm>
          <a:prstGeom prst="rect">
            <a:avLst/>
          </a:prstGeom>
          <a:ln w="12700">
            <a:miter lim="400000"/>
          </a:ln>
        </p:spPr>
      </p:pic>
      <p:sp>
        <p:nvSpPr>
          <p:cNvPr id="254" name="Shape 254"/>
          <p:cNvSpPr/>
          <p:nvPr/>
        </p:nvSpPr>
        <p:spPr>
          <a:xfrm>
            <a:off x="837727" y="8864732"/>
            <a:ext cx="4900334"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spcBef>
                <a:spcPts val="0"/>
              </a:spcBef>
              <a:defRPr spc="0">
                <a:solidFill>
                  <a:srgbClr val="000000"/>
                </a:solidFill>
                <a:latin typeface="Avenir Black"/>
                <a:ea typeface="Avenir Black"/>
                <a:cs typeface="Avenir Black"/>
                <a:sym typeface="Avenir Black"/>
              </a:defRPr>
            </a:lvl1pPr>
          </a:lstStyle>
          <a:p>
            <a:r>
              <a:rPr dirty="0"/>
              <a:t>Baiju, storytelling approach</a:t>
            </a:r>
          </a:p>
        </p:txBody>
      </p:sp>
      <p:pic>
        <p:nvPicPr>
          <p:cNvPr id="255" name="pasted-image.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619" y="5499266"/>
            <a:ext cx="4478084" cy="3321992"/>
          </a:xfrm>
          <a:prstGeom prst="rect">
            <a:avLst/>
          </a:prstGeom>
          <a:ln w="12700">
            <a:miter lim="400000"/>
          </a:ln>
        </p:spPr>
      </p:pic>
      <p:sp>
        <p:nvSpPr>
          <p:cNvPr id="256" name="Shape 256"/>
          <p:cNvSpPr/>
          <p:nvPr/>
        </p:nvSpPr>
        <p:spPr>
          <a:xfrm>
            <a:off x="6906453" y="8864732"/>
            <a:ext cx="5906416"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spcBef>
                <a:spcPts val="0"/>
              </a:spcBef>
              <a:defRPr spc="0">
                <a:solidFill>
                  <a:srgbClr val="000000"/>
                </a:solidFill>
                <a:latin typeface="Avenir Black"/>
                <a:ea typeface="Avenir Black"/>
                <a:cs typeface="Avenir Black"/>
                <a:sym typeface="Avenir Black"/>
              </a:defRPr>
            </a:lvl1pPr>
          </a:lstStyle>
          <a:p>
            <a:r>
              <a:rPr dirty="0"/>
              <a:t>Transportation and infrastructure</a:t>
            </a:r>
          </a:p>
        </p:txBody>
      </p:sp>
      <p:pic>
        <p:nvPicPr>
          <p:cNvPr id="257" name="pasted-image.pdf"/>
          <p:cNvPicPr>
            <a:picLocks noChangeAspect="1"/>
          </p:cNvPicPr>
          <p:nvPr/>
        </p:nvPicPr>
        <p:blipFill>
          <a:blip r:embed="rId5">
            <a:extLst/>
          </a:blip>
          <a:stretch>
            <a:fillRect/>
          </a:stretch>
        </p:blipFill>
        <p:spPr>
          <a:xfrm>
            <a:off x="7917487" y="694895"/>
            <a:ext cx="1473201" cy="1765301"/>
          </a:xfrm>
          <a:prstGeom prst="rect">
            <a:avLst/>
          </a:prstGeom>
          <a:ln w="12700">
            <a:miter lim="400000"/>
          </a:ln>
        </p:spPr>
      </p:pic>
      <p:pic>
        <p:nvPicPr>
          <p:cNvPr id="258" name="pasted-image.pdf"/>
          <p:cNvPicPr>
            <a:picLocks noChangeAspect="1"/>
          </p:cNvPicPr>
          <p:nvPr/>
        </p:nvPicPr>
        <p:blipFill>
          <a:blip r:embed="rId6">
            <a:extLst/>
          </a:blip>
          <a:stretch>
            <a:fillRect/>
          </a:stretch>
        </p:blipFill>
        <p:spPr>
          <a:xfrm>
            <a:off x="10180140" y="701245"/>
            <a:ext cx="1968501" cy="1752601"/>
          </a:xfrm>
          <a:prstGeom prst="rect">
            <a:avLst/>
          </a:prstGeom>
          <a:ln w="12700">
            <a:miter lim="400000"/>
          </a:ln>
        </p:spPr>
      </p:pic>
      <p:pic>
        <p:nvPicPr>
          <p:cNvPr id="259" name="pasted-image.pdf"/>
          <p:cNvPicPr>
            <a:picLocks noChangeAspect="1"/>
          </p:cNvPicPr>
          <p:nvPr/>
        </p:nvPicPr>
        <p:blipFill>
          <a:blip r:embed="rId7">
            <a:extLst/>
          </a:blip>
          <a:stretch>
            <a:fillRect/>
          </a:stretch>
        </p:blipFill>
        <p:spPr>
          <a:xfrm>
            <a:off x="7765087" y="2595552"/>
            <a:ext cx="1778001" cy="1765301"/>
          </a:xfrm>
          <a:prstGeom prst="rect">
            <a:avLst/>
          </a:prstGeom>
          <a:ln w="12700">
            <a:miter lim="400000"/>
          </a:ln>
        </p:spPr>
      </p:pic>
      <p:pic>
        <p:nvPicPr>
          <p:cNvPr id="260" name="pasted-image.pdf"/>
          <p:cNvPicPr>
            <a:picLocks noChangeAspect="1"/>
          </p:cNvPicPr>
          <p:nvPr/>
        </p:nvPicPr>
        <p:blipFill>
          <a:blip r:embed="rId8">
            <a:extLst/>
          </a:blip>
          <a:stretch>
            <a:fillRect/>
          </a:stretch>
        </p:blipFill>
        <p:spPr>
          <a:xfrm>
            <a:off x="10415090" y="2601902"/>
            <a:ext cx="1498601" cy="1752601"/>
          </a:xfrm>
          <a:prstGeom prst="rect">
            <a:avLst/>
          </a:prstGeom>
          <a:ln w="12700">
            <a:miter lim="400000"/>
          </a:ln>
        </p:spPr>
      </p:pic>
      <p:sp>
        <p:nvSpPr>
          <p:cNvPr id="261" name="Shape 261"/>
          <p:cNvSpPr/>
          <p:nvPr/>
        </p:nvSpPr>
        <p:spPr>
          <a:xfrm>
            <a:off x="7855909" y="4351613"/>
            <a:ext cx="3597759"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spcBef>
                <a:spcPts val="0"/>
              </a:spcBef>
              <a:defRPr spc="0">
                <a:solidFill>
                  <a:srgbClr val="000000"/>
                </a:solidFill>
                <a:latin typeface="Avenir Black"/>
                <a:ea typeface="Avenir Black"/>
                <a:cs typeface="Avenir Black"/>
                <a:sym typeface="Avenir Black"/>
              </a:defRPr>
            </a:lvl1pPr>
          </a:lstStyle>
          <a:p>
            <a:r>
              <a:rPr dirty="0"/>
              <a:t>Research institutions</a:t>
            </a:r>
          </a:p>
        </p:txBody>
      </p:sp>
      <p:pic>
        <p:nvPicPr>
          <p:cNvPr id="262" name="Screen Shot 2015-12-16 at 21.32.02.png"/>
          <p:cNvPicPr>
            <a:picLocks noChangeAspect="1"/>
          </p:cNvPicPr>
          <p:nvPr/>
        </p:nvPicPr>
        <p:blipFill>
          <a:blip r:embed="rId9">
            <a:extLst/>
          </a:blip>
          <a:stretch>
            <a:fillRect/>
          </a:stretch>
        </p:blipFill>
        <p:spPr>
          <a:xfrm>
            <a:off x="12085653" y="88385"/>
            <a:ext cx="870295" cy="944048"/>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251"/>
                                        </p:tgtEl>
                                        <p:attrNameLst>
                                          <p:attrName>style.visibility</p:attrName>
                                        </p:attrNameLst>
                                      </p:cBhvr>
                                      <p:to>
                                        <p:strVal val="visible"/>
                                      </p:to>
                                    </p:set>
                                    <p:animEffect transition="in" filter="wipe(left)">
                                      <p:cBhvr>
                                        <p:cTn id="7" dur="6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52"/>
                                        </p:tgtEl>
                                        <p:attrNameLst>
                                          <p:attrName>style.visibility</p:attrName>
                                        </p:attrNameLst>
                                      </p:cBhvr>
                                      <p:to>
                                        <p:strVal val="visible"/>
                                      </p:to>
                                    </p:set>
                                    <p:animEffect transition="in" filter="blinds(horizontal)">
                                      <p:cBhvr>
                                        <p:cTn id="12" dur="500"/>
                                        <p:tgtEl>
                                          <p:spTgt spid="25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53"/>
                                        </p:tgtEl>
                                        <p:attrNameLst>
                                          <p:attrName>style.visibility</p:attrName>
                                        </p:attrNameLst>
                                      </p:cBhvr>
                                      <p:to>
                                        <p:strVal val="visible"/>
                                      </p:to>
                                    </p:set>
                                    <p:animEffect transition="in" filter="blinds(horizontal)">
                                      <p:cBhvr>
                                        <p:cTn id="17" dur="500"/>
                                        <p:tgtEl>
                                          <p:spTgt spid="25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54"/>
                                        </p:tgtEl>
                                        <p:attrNameLst>
                                          <p:attrName>style.visibility</p:attrName>
                                        </p:attrNameLst>
                                      </p:cBhvr>
                                      <p:to>
                                        <p:strVal val="visible"/>
                                      </p:to>
                                    </p:set>
                                    <p:animEffect transition="in" filter="blinds(horizontal)">
                                      <p:cBhvr>
                                        <p:cTn id="22" dur="500"/>
                                        <p:tgtEl>
                                          <p:spTgt spid="25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57"/>
                                        </p:tgtEl>
                                        <p:attrNameLst>
                                          <p:attrName>style.visibility</p:attrName>
                                        </p:attrNameLst>
                                      </p:cBhvr>
                                      <p:to>
                                        <p:strVal val="visible"/>
                                      </p:to>
                                    </p:set>
                                    <p:animEffect transition="in" filter="blinds(horizontal)">
                                      <p:cBhvr>
                                        <p:cTn id="27" dur="500"/>
                                        <p:tgtEl>
                                          <p:spTgt spid="257"/>
                                        </p:tgtEl>
                                      </p:cBhvr>
                                    </p:animEffect>
                                  </p:childTnLst>
                                </p:cTn>
                              </p:par>
                              <p:par>
                                <p:cTn id="28" presetID="3" presetClass="entr" presetSubtype="10" fill="hold" nodeType="withEffect">
                                  <p:stCondLst>
                                    <p:cond delay="0"/>
                                  </p:stCondLst>
                                  <p:childTnLst>
                                    <p:set>
                                      <p:cBhvr>
                                        <p:cTn id="29" dur="1" fill="hold">
                                          <p:stCondLst>
                                            <p:cond delay="0"/>
                                          </p:stCondLst>
                                        </p:cTn>
                                        <p:tgtEl>
                                          <p:spTgt spid="258"/>
                                        </p:tgtEl>
                                        <p:attrNameLst>
                                          <p:attrName>style.visibility</p:attrName>
                                        </p:attrNameLst>
                                      </p:cBhvr>
                                      <p:to>
                                        <p:strVal val="visible"/>
                                      </p:to>
                                    </p:set>
                                    <p:animEffect transition="in" filter="blinds(horizontal)">
                                      <p:cBhvr>
                                        <p:cTn id="30" dur="500"/>
                                        <p:tgtEl>
                                          <p:spTgt spid="258"/>
                                        </p:tgtEl>
                                      </p:cBhvr>
                                    </p:animEffect>
                                  </p:childTnLst>
                                </p:cTn>
                              </p:par>
                              <p:par>
                                <p:cTn id="31" presetID="3" presetClass="entr" presetSubtype="10" fill="hold" nodeType="withEffect">
                                  <p:stCondLst>
                                    <p:cond delay="0"/>
                                  </p:stCondLst>
                                  <p:childTnLst>
                                    <p:set>
                                      <p:cBhvr>
                                        <p:cTn id="32" dur="1" fill="hold">
                                          <p:stCondLst>
                                            <p:cond delay="0"/>
                                          </p:stCondLst>
                                        </p:cTn>
                                        <p:tgtEl>
                                          <p:spTgt spid="259"/>
                                        </p:tgtEl>
                                        <p:attrNameLst>
                                          <p:attrName>style.visibility</p:attrName>
                                        </p:attrNameLst>
                                      </p:cBhvr>
                                      <p:to>
                                        <p:strVal val="visible"/>
                                      </p:to>
                                    </p:set>
                                    <p:animEffect transition="in" filter="blinds(horizontal)">
                                      <p:cBhvr>
                                        <p:cTn id="33" dur="500"/>
                                        <p:tgtEl>
                                          <p:spTgt spid="259"/>
                                        </p:tgtEl>
                                      </p:cBhvr>
                                    </p:animEffect>
                                  </p:childTnLst>
                                </p:cTn>
                              </p:par>
                              <p:par>
                                <p:cTn id="34" presetID="3" presetClass="entr" presetSubtype="10" fill="hold" nodeType="withEffect">
                                  <p:stCondLst>
                                    <p:cond delay="0"/>
                                  </p:stCondLst>
                                  <p:childTnLst>
                                    <p:set>
                                      <p:cBhvr>
                                        <p:cTn id="35" dur="1" fill="hold">
                                          <p:stCondLst>
                                            <p:cond delay="0"/>
                                          </p:stCondLst>
                                        </p:cTn>
                                        <p:tgtEl>
                                          <p:spTgt spid="260"/>
                                        </p:tgtEl>
                                        <p:attrNameLst>
                                          <p:attrName>style.visibility</p:attrName>
                                        </p:attrNameLst>
                                      </p:cBhvr>
                                      <p:to>
                                        <p:strVal val="visible"/>
                                      </p:to>
                                    </p:set>
                                    <p:animEffect transition="in" filter="blinds(horizontal)">
                                      <p:cBhvr>
                                        <p:cTn id="36" dur="500"/>
                                        <p:tgtEl>
                                          <p:spTgt spid="260"/>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261"/>
                                        </p:tgtEl>
                                        <p:attrNameLst>
                                          <p:attrName>style.visibility</p:attrName>
                                        </p:attrNameLst>
                                      </p:cBhvr>
                                      <p:to>
                                        <p:strVal val="visible"/>
                                      </p:to>
                                    </p:set>
                                    <p:animEffect transition="in" filter="blinds(horizontal)">
                                      <p:cBhvr>
                                        <p:cTn id="41" dur="500"/>
                                        <p:tgtEl>
                                          <p:spTgt spid="261"/>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255"/>
                                        </p:tgtEl>
                                        <p:attrNameLst>
                                          <p:attrName>style.visibility</p:attrName>
                                        </p:attrNameLst>
                                      </p:cBhvr>
                                      <p:to>
                                        <p:strVal val="visible"/>
                                      </p:to>
                                    </p:set>
                                    <p:animEffect transition="in" filter="blinds(horizontal)">
                                      <p:cBhvr>
                                        <p:cTn id="46" dur="500"/>
                                        <p:tgtEl>
                                          <p:spTgt spid="255"/>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256"/>
                                        </p:tgtEl>
                                        <p:attrNameLst>
                                          <p:attrName>style.visibility</p:attrName>
                                        </p:attrNameLst>
                                      </p:cBhvr>
                                      <p:to>
                                        <p:strVal val="visible"/>
                                      </p:to>
                                    </p:set>
                                    <p:animEffect transition="in" filter="blinds(horizontal)">
                                      <p:cBhvr>
                                        <p:cTn id="51" dur="500"/>
                                        <p:tgtEl>
                                          <p:spTgt spid="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 grpId="1" animBg="1" advAuto="0"/>
      <p:bldP spid="252" grpId="0" animBg="1"/>
      <p:bldP spid="254" grpId="0" animBg="1"/>
      <p:bldP spid="256" grpId="0" animBg="1"/>
      <p:bldP spid="26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 name="Screen Shot 2015-06-26 at 00.22.36.png"/>
          <p:cNvPicPr>
            <a:picLocks/>
          </p:cNvPicPr>
          <p:nvPr/>
        </p:nvPicPr>
        <p:blipFill>
          <a:blip r:embed="rId2">
            <a:extLst/>
          </a:blip>
          <a:stretch>
            <a:fillRect/>
          </a:stretch>
        </p:blipFill>
        <p:spPr>
          <a:xfrm>
            <a:off x="225617" y="1669134"/>
            <a:ext cx="6313562" cy="8022617"/>
          </a:xfrm>
          <a:prstGeom prst="rect">
            <a:avLst/>
          </a:prstGeom>
          <a:ln w="12700">
            <a:miter lim="400000"/>
          </a:ln>
        </p:spPr>
      </p:pic>
      <p:pic>
        <p:nvPicPr>
          <p:cNvPr id="265" name="Screen Shot 2015-06-26 at 00.22.53.png"/>
          <p:cNvPicPr>
            <a:picLocks/>
          </p:cNvPicPr>
          <p:nvPr/>
        </p:nvPicPr>
        <p:blipFill>
          <a:blip r:embed="rId3">
            <a:extLst/>
          </a:blip>
          <a:stretch>
            <a:fillRect/>
          </a:stretch>
        </p:blipFill>
        <p:spPr>
          <a:xfrm>
            <a:off x="6712920" y="1786219"/>
            <a:ext cx="6126643" cy="7788447"/>
          </a:xfrm>
          <a:prstGeom prst="rect">
            <a:avLst/>
          </a:prstGeom>
          <a:ln w="12700">
            <a:miter lim="400000"/>
          </a:ln>
        </p:spPr>
      </p:pic>
      <p:pic>
        <p:nvPicPr>
          <p:cNvPr id="266" name="Picture 265"/>
          <p:cNvPicPr>
            <a:picLocks/>
          </p:cNvPicPr>
          <p:nvPr/>
        </p:nvPicPr>
        <p:blipFill>
          <a:blip r:embed="rId4">
            <a:extLst/>
          </a:blip>
          <a:stretch>
            <a:fillRect/>
          </a:stretch>
        </p:blipFill>
        <p:spPr>
          <a:xfrm>
            <a:off x="1757675" y="3408320"/>
            <a:ext cx="1678786" cy="1798270"/>
          </a:xfrm>
          <a:prstGeom prst="rect">
            <a:avLst/>
          </a:prstGeom>
        </p:spPr>
      </p:pic>
      <p:pic>
        <p:nvPicPr>
          <p:cNvPr id="268" name="Picture 267"/>
          <p:cNvPicPr>
            <a:picLocks/>
          </p:cNvPicPr>
          <p:nvPr/>
        </p:nvPicPr>
        <p:blipFill>
          <a:blip r:embed="rId5">
            <a:extLst/>
          </a:blip>
          <a:stretch>
            <a:fillRect/>
          </a:stretch>
        </p:blipFill>
        <p:spPr>
          <a:xfrm>
            <a:off x="9905883" y="4842224"/>
            <a:ext cx="1439828" cy="867199"/>
          </a:xfrm>
          <a:prstGeom prst="rect">
            <a:avLst/>
          </a:prstGeom>
        </p:spPr>
      </p:pic>
      <p:sp>
        <p:nvSpPr>
          <p:cNvPr id="270" name="Shape 270"/>
          <p:cNvSpPr/>
          <p:nvPr/>
        </p:nvSpPr>
        <p:spPr>
          <a:xfrm>
            <a:off x="2716155" y="7387729"/>
            <a:ext cx="3688663" cy="20066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a:lnSpc>
                <a:spcPct val="80000"/>
              </a:lnSpc>
              <a:spcBef>
                <a:spcPts val="0"/>
              </a:spcBef>
              <a:defRPr sz="5000" cap="all" spc="0">
                <a:latin typeface="+mn-lt"/>
                <a:ea typeface="+mn-ea"/>
                <a:cs typeface="+mn-cs"/>
                <a:sym typeface="DIN Condensed"/>
              </a:defRPr>
            </a:lvl1pPr>
          </a:lstStyle>
          <a:p>
            <a:r>
              <a:t>Provincial cultural governance </a:t>
            </a:r>
          </a:p>
        </p:txBody>
      </p:sp>
      <p:sp>
        <p:nvSpPr>
          <p:cNvPr id="271" name="Shape 271"/>
          <p:cNvSpPr/>
          <p:nvPr/>
        </p:nvSpPr>
        <p:spPr>
          <a:xfrm>
            <a:off x="9530651" y="7387729"/>
            <a:ext cx="3226375" cy="20066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a:lnSpc>
                <a:spcPct val="80000"/>
              </a:lnSpc>
              <a:spcBef>
                <a:spcPts val="0"/>
              </a:spcBef>
              <a:defRPr sz="5000" cap="all" spc="0">
                <a:latin typeface="+mn-lt"/>
                <a:ea typeface="+mn-ea"/>
                <a:cs typeface="+mn-cs"/>
                <a:sym typeface="DIN Condensed"/>
              </a:defRPr>
            </a:lvl1pPr>
          </a:lstStyle>
          <a:p>
            <a:r>
              <a:t>Local cultural governance </a:t>
            </a:r>
          </a:p>
        </p:txBody>
      </p:sp>
      <p:sp>
        <p:nvSpPr>
          <p:cNvPr id="272" name="Shape 272"/>
          <p:cNvSpPr/>
          <p:nvPr/>
        </p:nvSpPr>
        <p:spPr>
          <a:xfrm>
            <a:off x="433268" y="690801"/>
            <a:ext cx="11481664" cy="68326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lnSpc>
                <a:spcPct val="80000"/>
              </a:lnSpc>
              <a:spcBef>
                <a:spcPts val="0"/>
              </a:spcBef>
              <a:defRPr sz="4600" cap="all" spc="0">
                <a:latin typeface="+mn-lt"/>
                <a:ea typeface="+mn-ea"/>
                <a:cs typeface="+mn-cs"/>
                <a:sym typeface="DIN Condensed"/>
              </a:defRPr>
            </a:lvl1pPr>
          </a:lstStyle>
          <a:p>
            <a:r>
              <a:rPr dirty="0"/>
              <a:t>Tensions from Policy planning to Industrial operations</a:t>
            </a:r>
          </a:p>
        </p:txBody>
      </p:sp>
      <p:pic>
        <p:nvPicPr>
          <p:cNvPr id="273" name="Screen Shot 2015-12-16 at 21.32.02.png"/>
          <p:cNvPicPr>
            <a:picLocks noChangeAspect="1"/>
          </p:cNvPicPr>
          <p:nvPr/>
        </p:nvPicPr>
        <p:blipFill>
          <a:blip r:embed="rId6">
            <a:extLst/>
          </a:blip>
          <a:stretch>
            <a:fillRect/>
          </a:stretch>
        </p:blipFill>
        <p:spPr>
          <a:xfrm>
            <a:off x="12085653" y="88385"/>
            <a:ext cx="870295" cy="944048"/>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p:nvPr/>
        </p:nvSpPr>
        <p:spPr>
          <a:xfrm>
            <a:off x="218609" y="659255"/>
            <a:ext cx="11481664" cy="68326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lnSpc>
                <a:spcPct val="80000"/>
              </a:lnSpc>
              <a:spcBef>
                <a:spcPts val="0"/>
              </a:spcBef>
              <a:defRPr sz="4600" cap="all" spc="0">
                <a:latin typeface="+mn-lt"/>
                <a:ea typeface="+mn-ea"/>
                <a:cs typeface="+mn-cs"/>
                <a:sym typeface="DIN Condensed"/>
              </a:defRPr>
            </a:lvl1pPr>
          </a:lstStyle>
          <a:p>
            <a:r>
              <a:rPr dirty="0"/>
              <a:t>Tensions from Policy planning to Industrial operations</a:t>
            </a:r>
          </a:p>
        </p:txBody>
      </p:sp>
      <p:sp>
        <p:nvSpPr>
          <p:cNvPr id="276" name="Shape 276"/>
          <p:cNvSpPr/>
          <p:nvPr/>
        </p:nvSpPr>
        <p:spPr>
          <a:xfrm>
            <a:off x="466668" y="1915799"/>
            <a:ext cx="4592888" cy="2565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11162" indent="-411162">
              <a:buSzPct val="75000"/>
              <a:buFont typeface="Zapf Dingbats"/>
              <a:buChar char="➤"/>
              <a:defRPr>
                <a:solidFill>
                  <a:srgbClr val="000000"/>
                </a:solidFill>
              </a:defRPr>
            </a:pPr>
            <a:r>
              <a:rPr dirty="0"/>
              <a:t>Imbalanced power relations </a:t>
            </a:r>
          </a:p>
          <a:p>
            <a:pPr marL="411162" indent="-411162">
              <a:buSzPct val="75000"/>
              <a:buFont typeface="Zapf Dingbats"/>
              <a:buChar char="➤"/>
              <a:defRPr>
                <a:solidFill>
                  <a:srgbClr val="000000"/>
                </a:solidFill>
              </a:defRPr>
            </a:pPr>
            <a:r>
              <a:rPr dirty="0"/>
              <a:t>Multi-governance</a:t>
            </a:r>
          </a:p>
          <a:p>
            <a:pPr marL="411162" indent="-411162">
              <a:buSzPct val="75000"/>
              <a:buFont typeface="Zapf Dingbats"/>
              <a:buChar char="➤"/>
              <a:defRPr>
                <a:solidFill>
                  <a:srgbClr val="000000"/>
                </a:solidFill>
              </a:defRPr>
            </a:pPr>
            <a:r>
              <a:rPr dirty="0"/>
              <a:t>Administrative reforms </a:t>
            </a:r>
          </a:p>
          <a:p>
            <a:pPr marL="411162" indent="-411162">
              <a:buSzPct val="75000"/>
              <a:buFont typeface="Zapf Dingbats"/>
              <a:buChar char="➤"/>
              <a:defRPr>
                <a:solidFill>
                  <a:srgbClr val="000000"/>
                </a:solidFill>
              </a:defRPr>
            </a:pPr>
            <a:r>
              <a:rPr dirty="0"/>
              <a:t>Industrial reforms</a:t>
            </a:r>
          </a:p>
        </p:txBody>
      </p:sp>
      <p:sp>
        <p:nvSpPr>
          <p:cNvPr id="277" name="Shape 277"/>
          <p:cNvSpPr/>
          <p:nvPr/>
        </p:nvSpPr>
        <p:spPr>
          <a:xfrm>
            <a:off x="-42126" y="4868318"/>
            <a:ext cx="6794112" cy="44316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60045" marR="816610" defTabSz="457200">
              <a:lnSpc>
                <a:spcPct val="115000"/>
              </a:lnSpc>
              <a:spcBef>
                <a:spcPts val="600"/>
              </a:spcBef>
              <a:defRPr sz="2400" i="1" spc="0">
                <a:solidFill>
                  <a:srgbClr val="000000"/>
                </a:solidFill>
                <a:latin typeface="Times New Roman"/>
                <a:ea typeface="Times New Roman"/>
                <a:cs typeface="Times New Roman"/>
                <a:sym typeface="Times New Roman"/>
              </a:defRPr>
            </a:pPr>
            <a:r>
              <a:rPr dirty="0"/>
              <a:t>“Between 1980 and 2011, Nanjing has had 10 mayors who have served an average term of merely 3 years. Every mayor has had his own strategies for the growth of Nanjing, which then become the primary guidelines for the master plans. These goals not only bring uncertainties and difficulties when developing the master plan, but they also lead to the city in confusing directions as it works toward urban development”. </a:t>
            </a:r>
          </a:p>
          <a:p>
            <a:pPr marL="360045" marR="816610" algn="r" defTabSz="457200">
              <a:lnSpc>
                <a:spcPct val="115000"/>
              </a:lnSpc>
              <a:spcBef>
                <a:spcPts val="600"/>
              </a:spcBef>
              <a:defRPr sz="2400" i="1" spc="0">
                <a:solidFill>
                  <a:srgbClr val="000000"/>
                </a:solidFill>
                <a:latin typeface="Times New Roman"/>
                <a:ea typeface="Times New Roman"/>
                <a:cs typeface="Times New Roman"/>
                <a:sym typeface="Times New Roman"/>
              </a:defRPr>
            </a:pPr>
            <a:r>
              <a:rPr dirty="0"/>
              <a:t>-Qian (2013, p.82)</a:t>
            </a:r>
          </a:p>
        </p:txBody>
      </p:sp>
      <p:sp>
        <p:nvSpPr>
          <p:cNvPr id="278" name="Shape 278"/>
          <p:cNvSpPr/>
          <p:nvPr/>
        </p:nvSpPr>
        <p:spPr>
          <a:xfrm>
            <a:off x="6143216" y="1710559"/>
            <a:ext cx="6794111" cy="38845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60045" marR="816610" defTabSz="457200">
              <a:lnSpc>
                <a:spcPct val="115000"/>
              </a:lnSpc>
              <a:spcBef>
                <a:spcPts val="1000"/>
              </a:spcBef>
              <a:defRPr sz="2400" i="1" spc="0">
                <a:solidFill>
                  <a:srgbClr val="000000"/>
                </a:solidFill>
                <a:latin typeface="Times New Roman"/>
                <a:ea typeface="Times New Roman"/>
                <a:cs typeface="Times New Roman"/>
                <a:sym typeface="Times New Roman"/>
              </a:defRPr>
            </a:pPr>
            <a:r>
              <a:rPr i="0" dirty="0"/>
              <a:t>“</a:t>
            </a:r>
            <a:r>
              <a:rPr dirty="0"/>
              <a:t>Being harmonious and avoiding direct conflict is a key principle of China's governance. Direct conflicts are particularly rare in the Chinese political system, because people only take responsibility for their own positions (ge si qi zhi, ge zai qi wei </a:t>
            </a:r>
            <a:r>
              <a:rPr i="0" dirty="0">
                <a:latin typeface="宋体"/>
                <a:ea typeface="宋体"/>
                <a:cs typeface="宋体"/>
                <a:sym typeface="宋体"/>
              </a:rPr>
              <a:t>各司其职</a:t>
            </a:r>
            <a:r>
              <a:rPr dirty="0"/>
              <a:t>, </a:t>
            </a:r>
            <a:r>
              <a:rPr i="0" dirty="0">
                <a:latin typeface="宋体"/>
                <a:ea typeface="宋体"/>
                <a:cs typeface="宋体"/>
                <a:sym typeface="宋体"/>
              </a:rPr>
              <a:t>各在其位</a:t>
            </a:r>
            <a:r>
              <a:rPr dirty="0"/>
              <a:t>)”. </a:t>
            </a:r>
          </a:p>
          <a:p>
            <a:pPr marL="360045" marR="816610" algn="r" defTabSz="457200">
              <a:lnSpc>
                <a:spcPct val="115000"/>
              </a:lnSpc>
              <a:spcBef>
                <a:spcPts val="1000"/>
              </a:spcBef>
              <a:defRPr sz="2400" i="1" spc="0">
                <a:solidFill>
                  <a:srgbClr val="000000"/>
                </a:solidFill>
                <a:latin typeface="Times New Roman"/>
                <a:ea typeface="Times New Roman"/>
                <a:cs typeface="Times New Roman"/>
                <a:sym typeface="Times New Roman"/>
              </a:defRPr>
            </a:pPr>
            <a:r>
              <a:rPr dirty="0"/>
              <a:t>- One Nanjing cultural official</a:t>
            </a:r>
            <a:endParaRPr i="0" dirty="0"/>
          </a:p>
        </p:txBody>
      </p:sp>
      <p:sp>
        <p:nvSpPr>
          <p:cNvPr id="279" name="Shape 279"/>
          <p:cNvSpPr/>
          <p:nvPr/>
        </p:nvSpPr>
        <p:spPr>
          <a:xfrm>
            <a:off x="6143216" y="5963124"/>
            <a:ext cx="6794111" cy="30399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60045" marR="816610" defTabSz="457200">
              <a:lnSpc>
                <a:spcPct val="115000"/>
              </a:lnSpc>
              <a:spcBef>
                <a:spcPts val="1000"/>
              </a:spcBef>
              <a:defRPr sz="2400" i="1" spc="0">
                <a:solidFill>
                  <a:srgbClr val="000000"/>
                </a:solidFill>
                <a:latin typeface="Times New Roman"/>
                <a:ea typeface="Times New Roman"/>
                <a:cs typeface="Times New Roman"/>
                <a:sym typeface="Times New Roman"/>
              </a:defRPr>
            </a:pPr>
            <a:r>
              <a:rPr dirty="0"/>
              <a:t>“Lower level government officials sometimes cannot make final independent decisions based on the top-down approach, as well as take a long time to proceed the agreement from other government officials”. </a:t>
            </a:r>
          </a:p>
          <a:p>
            <a:pPr marL="360045" marR="816610" algn="r" defTabSz="457200">
              <a:lnSpc>
                <a:spcPct val="115000"/>
              </a:lnSpc>
              <a:spcBef>
                <a:spcPts val="1000"/>
              </a:spcBef>
              <a:defRPr sz="2400" i="1" spc="0">
                <a:solidFill>
                  <a:srgbClr val="000000"/>
                </a:solidFill>
                <a:latin typeface="Times New Roman"/>
                <a:ea typeface="Times New Roman"/>
                <a:cs typeface="Times New Roman"/>
                <a:sym typeface="Times New Roman"/>
              </a:defRPr>
            </a:pPr>
            <a:r>
              <a:rPr dirty="0"/>
              <a:t>- One Nanjing tourism official</a:t>
            </a:r>
          </a:p>
        </p:txBody>
      </p:sp>
      <p:pic>
        <p:nvPicPr>
          <p:cNvPr id="280" name="Screen Shot 2015-12-16 at 21.32.02.png"/>
          <p:cNvPicPr>
            <a:picLocks noChangeAspect="1"/>
          </p:cNvPicPr>
          <p:nvPr/>
        </p:nvPicPr>
        <p:blipFill>
          <a:blip r:embed="rId2">
            <a:extLst/>
          </a:blip>
          <a:stretch>
            <a:fillRect/>
          </a:stretch>
        </p:blipFill>
        <p:spPr>
          <a:xfrm>
            <a:off x="12085653" y="88385"/>
            <a:ext cx="870295" cy="944048"/>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5"/>
                                        </p:tgtEl>
                                        <p:attrNameLst>
                                          <p:attrName>style.visibility</p:attrName>
                                        </p:attrNameLst>
                                      </p:cBhvr>
                                      <p:to>
                                        <p:strVal val="visible"/>
                                      </p:to>
                                    </p:set>
                                    <p:animEffect transition="in" filter="blinds(horizontal)">
                                      <p:cBhvr>
                                        <p:cTn id="7" dur="500"/>
                                        <p:tgtEl>
                                          <p:spTgt spid="27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76">
                                            <p:txEl>
                                              <p:pRg st="0" end="0"/>
                                            </p:txEl>
                                          </p:spTgt>
                                        </p:tgtEl>
                                        <p:attrNameLst>
                                          <p:attrName>style.visibility</p:attrName>
                                        </p:attrNameLst>
                                      </p:cBhvr>
                                      <p:to>
                                        <p:strVal val="visible"/>
                                      </p:to>
                                    </p:set>
                                    <p:anim calcmode="lin" valueType="num">
                                      <p:cBhvr additive="base">
                                        <p:cTn id="12" dur="500" fill="hold"/>
                                        <p:tgtEl>
                                          <p:spTgt spid="27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76">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76">
                                            <p:txEl>
                                              <p:pRg st="1" end="1"/>
                                            </p:txEl>
                                          </p:spTgt>
                                        </p:tgtEl>
                                        <p:attrNameLst>
                                          <p:attrName>style.visibility</p:attrName>
                                        </p:attrNameLst>
                                      </p:cBhvr>
                                      <p:to>
                                        <p:strVal val="visible"/>
                                      </p:to>
                                    </p:set>
                                    <p:anim calcmode="lin" valueType="num">
                                      <p:cBhvr additive="base">
                                        <p:cTn id="16" dur="500" fill="hold"/>
                                        <p:tgtEl>
                                          <p:spTgt spid="276">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76">
                                            <p:txEl>
                                              <p:pRg st="1" end="1"/>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76">
                                            <p:txEl>
                                              <p:pRg st="2" end="2"/>
                                            </p:txEl>
                                          </p:spTgt>
                                        </p:tgtEl>
                                        <p:attrNameLst>
                                          <p:attrName>style.visibility</p:attrName>
                                        </p:attrNameLst>
                                      </p:cBhvr>
                                      <p:to>
                                        <p:strVal val="visible"/>
                                      </p:to>
                                    </p:set>
                                    <p:anim calcmode="lin" valueType="num">
                                      <p:cBhvr additive="base">
                                        <p:cTn id="20" dur="500" fill="hold"/>
                                        <p:tgtEl>
                                          <p:spTgt spid="276">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76">
                                            <p:txEl>
                                              <p:pRg st="2" end="2"/>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76">
                                            <p:txEl>
                                              <p:pRg st="3" end="3"/>
                                            </p:txEl>
                                          </p:spTgt>
                                        </p:tgtEl>
                                        <p:attrNameLst>
                                          <p:attrName>style.visibility</p:attrName>
                                        </p:attrNameLst>
                                      </p:cBhvr>
                                      <p:to>
                                        <p:strVal val="visible"/>
                                      </p:to>
                                    </p:set>
                                    <p:anim calcmode="lin" valueType="num">
                                      <p:cBhvr additive="base">
                                        <p:cTn id="24" dur="500" fill="hold"/>
                                        <p:tgtEl>
                                          <p:spTgt spid="276">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7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277">
                                            <p:txEl>
                                              <p:pRg st="0" end="0"/>
                                            </p:txEl>
                                          </p:spTgt>
                                        </p:tgtEl>
                                        <p:attrNameLst>
                                          <p:attrName>style.visibility</p:attrName>
                                        </p:attrNameLst>
                                      </p:cBhvr>
                                      <p:to>
                                        <p:strVal val="visible"/>
                                      </p:to>
                                    </p:set>
                                    <p:animEffect transition="in" filter="blinds(horizontal)">
                                      <p:cBhvr>
                                        <p:cTn id="30" dur="500"/>
                                        <p:tgtEl>
                                          <p:spTgt spid="277">
                                            <p:txEl>
                                              <p:pRg st="0" end="0"/>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277">
                                            <p:txEl>
                                              <p:pRg st="1" end="1"/>
                                            </p:txEl>
                                          </p:spTgt>
                                        </p:tgtEl>
                                        <p:attrNameLst>
                                          <p:attrName>style.visibility</p:attrName>
                                        </p:attrNameLst>
                                      </p:cBhvr>
                                      <p:to>
                                        <p:strVal val="visible"/>
                                      </p:to>
                                    </p:set>
                                    <p:animEffect transition="in" filter="blinds(horizontal)">
                                      <p:cBhvr>
                                        <p:cTn id="33" dur="500"/>
                                        <p:tgtEl>
                                          <p:spTgt spid="277">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278">
                                            <p:txEl>
                                              <p:pRg st="0" end="0"/>
                                            </p:txEl>
                                          </p:spTgt>
                                        </p:tgtEl>
                                        <p:attrNameLst>
                                          <p:attrName>style.visibility</p:attrName>
                                        </p:attrNameLst>
                                      </p:cBhvr>
                                      <p:to>
                                        <p:strVal val="visible"/>
                                      </p:to>
                                    </p:set>
                                    <p:animEffect transition="in" filter="blinds(horizontal)">
                                      <p:cBhvr>
                                        <p:cTn id="38" dur="500"/>
                                        <p:tgtEl>
                                          <p:spTgt spid="278">
                                            <p:txEl>
                                              <p:pRg st="0" end="0"/>
                                            </p:txEl>
                                          </p:spTgt>
                                        </p:tgtEl>
                                      </p:cBhvr>
                                    </p:animEffect>
                                  </p:childTnLst>
                                </p:cTn>
                              </p:par>
                              <p:par>
                                <p:cTn id="39" presetID="3" presetClass="entr" presetSubtype="10" fill="hold" nodeType="withEffect">
                                  <p:stCondLst>
                                    <p:cond delay="0"/>
                                  </p:stCondLst>
                                  <p:childTnLst>
                                    <p:set>
                                      <p:cBhvr>
                                        <p:cTn id="40" dur="1" fill="hold">
                                          <p:stCondLst>
                                            <p:cond delay="0"/>
                                          </p:stCondLst>
                                        </p:cTn>
                                        <p:tgtEl>
                                          <p:spTgt spid="278">
                                            <p:txEl>
                                              <p:pRg st="1" end="1"/>
                                            </p:txEl>
                                          </p:spTgt>
                                        </p:tgtEl>
                                        <p:attrNameLst>
                                          <p:attrName>style.visibility</p:attrName>
                                        </p:attrNameLst>
                                      </p:cBhvr>
                                      <p:to>
                                        <p:strVal val="visible"/>
                                      </p:to>
                                    </p:set>
                                    <p:animEffect transition="in" filter="blinds(horizontal)">
                                      <p:cBhvr>
                                        <p:cTn id="41" dur="500"/>
                                        <p:tgtEl>
                                          <p:spTgt spid="278">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279">
                                            <p:txEl>
                                              <p:pRg st="0" end="0"/>
                                            </p:txEl>
                                          </p:spTgt>
                                        </p:tgtEl>
                                        <p:attrNameLst>
                                          <p:attrName>style.visibility</p:attrName>
                                        </p:attrNameLst>
                                      </p:cBhvr>
                                      <p:to>
                                        <p:strVal val="visible"/>
                                      </p:to>
                                    </p:set>
                                    <p:animEffect transition="in" filter="blinds(horizontal)">
                                      <p:cBhvr>
                                        <p:cTn id="46" dur="500"/>
                                        <p:tgtEl>
                                          <p:spTgt spid="279">
                                            <p:txEl>
                                              <p:pRg st="0" end="0"/>
                                            </p:txEl>
                                          </p:spTgt>
                                        </p:tgtEl>
                                      </p:cBhvr>
                                    </p:animEffect>
                                  </p:childTnLst>
                                </p:cTn>
                              </p:par>
                              <p:par>
                                <p:cTn id="47" presetID="3" presetClass="entr" presetSubtype="10" fill="hold" nodeType="withEffect">
                                  <p:stCondLst>
                                    <p:cond delay="0"/>
                                  </p:stCondLst>
                                  <p:childTnLst>
                                    <p:set>
                                      <p:cBhvr>
                                        <p:cTn id="48" dur="1" fill="hold">
                                          <p:stCondLst>
                                            <p:cond delay="0"/>
                                          </p:stCondLst>
                                        </p:cTn>
                                        <p:tgtEl>
                                          <p:spTgt spid="279">
                                            <p:txEl>
                                              <p:pRg st="1" end="1"/>
                                            </p:txEl>
                                          </p:spTgt>
                                        </p:tgtEl>
                                        <p:attrNameLst>
                                          <p:attrName>style.visibility</p:attrName>
                                        </p:attrNameLst>
                                      </p:cBhvr>
                                      <p:to>
                                        <p:strVal val="visible"/>
                                      </p:to>
                                    </p:set>
                                    <p:animEffect transition="in" filter="blinds(horizontal)">
                                      <p:cBhvr>
                                        <p:cTn id="49" dur="500"/>
                                        <p:tgtEl>
                                          <p:spTgt spid="2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hape 282"/>
          <p:cNvSpPr/>
          <p:nvPr/>
        </p:nvSpPr>
        <p:spPr>
          <a:xfrm>
            <a:off x="343496" y="2230467"/>
            <a:ext cx="6993989" cy="52926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60045" marR="816610" defTabSz="457200">
              <a:lnSpc>
                <a:spcPct val="115000"/>
              </a:lnSpc>
              <a:spcBef>
                <a:spcPts val="600"/>
              </a:spcBef>
              <a:defRPr sz="2400" i="1" spc="0">
                <a:solidFill>
                  <a:srgbClr val="000000"/>
                </a:solidFill>
                <a:latin typeface="Times New Roman"/>
                <a:ea typeface="Times New Roman"/>
                <a:cs typeface="Times New Roman"/>
                <a:sym typeface="Times New Roman"/>
              </a:defRPr>
            </a:pPr>
            <a:r>
              <a:rPr dirty="0"/>
              <a:t>“The public awareness of intellectual property is still weak in China, as there are many copycats in the creative industries. This problematic issue seriously harms the artists’ innovation and empathy, as well as destroying consumers’ confidence of cultural products. I hope the provincial Culture Department and Nanjing city government can communicate with the cultural enterprises, know what they really need and design useful policies for the creative industries”.</a:t>
            </a:r>
          </a:p>
          <a:p>
            <a:pPr marL="360045" marR="816610" algn="r" defTabSz="457200">
              <a:lnSpc>
                <a:spcPct val="115000"/>
              </a:lnSpc>
              <a:spcBef>
                <a:spcPts val="600"/>
              </a:spcBef>
              <a:defRPr sz="2400" i="1" spc="0">
                <a:solidFill>
                  <a:srgbClr val="000000"/>
                </a:solidFill>
                <a:latin typeface="Times New Roman"/>
                <a:ea typeface="Times New Roman"/>
                <a:cs typeface="Times New Roman"/>
                <a:sym typeface="Times New Roman"/>
              </a:defRPr>
            </a:pPr>
            <a:r>
              <a:rPr dirty="0"/>
              <a:t>- One independent artist</a:t>
            </a:r>
          </a:p>
        </p:txBody>
      </p:sp>
      <p:pic>
        <p:nvPicPr>
          <p:cNvPr id="283" name="pasted-image.pdf"/>
          <p:cNvPicPr>
            <a:picLocks/>
          </p:cNvPicPr>
          <p:nvPr/>
        </p:nvPicPr>
        <p:blipFill>
          <a:blip r:embed="rId2">
            <a:extLst/>
          </a:blip>
          <a:stretch>
            <a:fillRect/>
          </a:stretch>
        </p:blipFill>
        <p:spPr>
          <a:xfrm>
            <a:off x="7016341" y="4918956"/>
            <a:ext cx="5267266" cy="4046998"/>
          </a:xfrm>
          <a:prstGeom prst="rect">
            <a:avLst/>
          </a:prstGeom>
          <a:ln w="12700">
            <a:miter lim="400000"/>
          </a:ln>
        </p:spPr>
      </p:pic>
      <p:pic>
        <p:nvPicPr>
          <p:cNvPr id="284" name="pasted-image.pdf"/>
          <p:cNvPicPr>
            <a:picLocks/>
          </p:cNvPicPr>
          <p:nvPr/>
        </p:nvPicPr>
        <p:blipFill>
          <a:blip r:embed="rId3">
            <a:extLst/>
          </a:blip>
          <a:stretch>
            <a:fillRect/>
          </a:stretch>
        </p:blipFill>
        <p:spPr>
          <a:xfrm>
            <a:off x="7016341" y="978565"/>
            <a:ext cx="5267266" cy="3813242"/>
          </a:xfrm>
          <a:prstGeom prst="rect">
            <a:avLst/>
          </a:prstGeom>
          <a:ln w="12700">
            <a:miter lim="400000"/>
          </a:ln>
        </p:spPr>
      </p:pic>
      <p:pic>
        <p:nvPicPr>
          <p:cNvPr id="285" name="Screen Shot 2015-12-16 at 21.32.02.png"/>
          <p:cNvPicPr>
            <a:picLocks noChangeAspect="1"/>
          </p:cNvPicPr>
          <p:nvPr/>
        </p:nvPicPr>
        <p:blipFill>
          <a:blip r:embed="rId4">
            <a:extLst/>
          </a:blip>
          <a:stretch>
            <a:fillRect/>
          </a:stretch>
        </p:blipFill>
        <p:spPr>
          <a:xfrm>
            <a:off x="12138843" y="35196"/>
            <a:ext cx="870295" cy="944048"/>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88" name="Shape 288"/>
          <p:cNvSpPr>
            <a:spLocks noGrp="1"/>
          </p:cNvSpPr>
          <p:nvPr>
            <p:ph type="title"/>
          </p:nvPr>
        </p:nvSpPr>
        <p:spPr>
          <a:prstGeom prst="rect">
            <a:avLst/>
          </a:prstGeom>
        </p:spPr>
        <p:txBody>
          <a:bodyPr>
            <a:normAutofit fontScale="90000"/>
          </a:bodyPr>
          <a:lstStyle>
            <a:lvl1pPr defTabSz="543305">
              <a:spcBef>
                <a:spcPts val="2100"/>
              </a:spcBef>
              <a:defRPr sz="4836"/>
            </a:lvl1pPr>
          </a:lstStyle>
          <a:p>
            <a:r>
              <a:rPr dirty="0"/>
              <a:t>Conclusions</a:t>
            </a:r>
          </a:p>
        </p:txBody>
      </p:sp>
      <p:sp>
        <p:nvSpPr>
          <p:cNvPr id="289" name="Shape 289"/>
          <p:cNvSpPr>
            <a:spLocks noGrp="1"/>
          </p:cNvSpPr>
          <p:nvPr>
            <p:ph type="body" idx="1"/>
          </p:nvPr>
        </p:nvSpPr>
        <p:spPr>
          <a:prstGeom prst="rect">
            <a:avLst/>
          </a:prstGeom>
        </p:spPr>
        <p:txBody>
          <a:bodyPr/>
          <a:lstStyle/>
          <a:p>
            <a:pPr marL="367109" indent="-367109">
              <a:lnSpc>
                <a:spcPct val="150000"/>
              </a:lnSpc>
              <a:spcBef>
                <a:spcPts val="0"/>
              </a:spcBef>
              <a:defRPr sz="2500">
                <a:solidFill>
                  <a:srgbClr val="000000"/>
                </a:solidFill>
                <a:latin typeface="Times New Roman"/>
                <a:ea typeface="Times New Roman"/>
                <a:cs typeface="Times New Roman"/>
                <a:sym typeface="Times New Roman"/>
              </a:defRPr>
            </a:pPr>
            <a:r>
              <a:rPr dirty="0"/>
              <a:t>Culture’s importance of political economy </a:t>
            </a:r>
          </a:p>
          <a:p>
            <a:pPr marL="522111" indent="-522111">
              <a:spcBef>
                <a:spcPts val="0"/>
              </a:spcBef>
              <a:buSzPct val="90000"/>
              <a:buChar char="•"/>
              <a:defRPr sz="2500">
                <a:solidFill>
                  <a:srgbClr val="000000"/>
                </a:solidFill>
                <a:latin typeface="Times New Roman"/>
                <a:ea typeface="Times New Roman"/>
                <a:cs typeface="Times New Roman"/>
                <a:sym typeface="Times New Roman"/>
              </a:defRPr>
            </a:pPr>
            <a:r>
              <a:rPr dirty="0"/>
              <a:t>Governance, policy and planning</a:t>
            </a:r>
          </a:p>
          <a:p>
            <a:pPr marL="522111" indent="-522111">
              <a:spcBef>
                <a:spcPts val="0"/>
              </a:spcBef>
              <a:buSzPct val="90000"/>
              <a:buChar char="•"/>
              <a:defRPr sz="2500">
                <a:solidFill>
                  <a:srgbClr val="000000"/>
                </a:solidFill>
                <a:latin typeface="Times New Roman"/>
                <a:ea typeface="Times New Roman"/>
                <a:cs typeface="Times New Roman"/>
                <a:sym typeface="Times New Roman"/>
              </a:defRPr>
            </a:pPr>
            <a:r>
              <a:rPr dirty="0"/>
              <a:t>The involvement of different stakeholders</a:t>
            </a:r>
          </a:p>
          <a:p>
            <a:pPr marL="522111" indent="-522111">
              <a:spcBef>
                <a:spcPts val="0"/>
              </a:spcBef>
              <a:buSzPct val="90000"/>
              <a:buChar char="•"/>
              <a:defRPr sz="2500">
                <a:solidFill>
                  <a:srgbClr val="000000"/>
                </a:solidFill>
                <a:latin typeface="Times New Roman"/>
                <a:ea typeface="Times New Roman"/>
                <a:cs typeface="Times New Roman"/>
                <a:sym typeface="Times New Roman"/>
              </a:defRPr>
            </a:pPr>
            <a:r>
              <a:rPr dirty="0"/>
              <a:t>Production and consumption of cultural products</a:t>
            </a:r>
          </a:p>
          <a:p>
            <a:pPr marL="522111" indent="-522111">
              <a:spcBef>
                <a:spcPts val="0"/>
              </a:spcBef>
              <a:buSzPct val="90000"/>
              <a:buChar char="•"/>
              <a:defRPr sz="2500">
                <a:solidFill>
                  <a:srgbClr val="000000"/>
                </a:solidFill>
                <a:latin typeface="Times New Roman"/>
                <a:ea typeface="Times New Roman"/>
                <a:cs typeface="Times New Roman"/>
                <a:sym typeface="Times New Roman"/>
              </a:defRPr>
            </a:pPr>
            <a:r>
              <a:rPr dirty="0"/>
              <a:t>Interpretation in cultural experiences </a:t>
            </a:r>
          </a:p>
          <a:p>
            <a:pPr marL="522111" indent="-522111">
              <a:spcBef>
                <a:spcPts val="0"/>
              </a:spcBef>
              <a:buSzPct val="90000"/>
              <a:buChar char="•"/>
              <a:defRPr sz="2500">
                <a:solidFill>
                  <a:srgbClr val="000000"/>
                </a:solidFill>
                <a:latin typeface="Times New Roman"/>
                <a:ea typeface="Times New Roman"/>
                <a:cs typeface="Times New Roman"/>
                <a:sym typeface="Times New Roman"/>
              </a:defRPr>
            </a:pPr>
            <a:endParaRPr dirty="0"/>
          </a:p>
          <a:p>
            <a:pPr marL="367109" indent="-367109">
              <a:lnSpc>
                <a:spcPct val="150000"/>
              </a:lnSpc>
              <a:spcBef>
                <a:spcPts val="0"/>
              </a:spcBef>
              <a:defRPr sz="2500">
                <a:solidFill>
                  <a:srgbClr val="000000"/>
                </a:solidFill>
                <a:latin typeface="Times New Roman"/>
                <a:ea typeface="Times New Roman"/>
                <a:cs typeface="Times New Roman"/>
                <a:sym typeface="Times New Roman"/>
              </a:defRPr>
            </a:pPr>
            <a:r>
              <a:rPr dirty="0"/>
              <a:t>Applicable in different urban contexts </a:t>
            </a:r>
          </a:p>
        </p:txBody>
      </p:sp>
      <p:pic>
        <p:nvPicPr>
          <p:cNvPr id="290" name="Screen Shot 2015-12-16 at 21.32.02.png"/>
          <p:cNvPicPr>
            <a:picLocks noChangeAspect="1"/>
          </p:cNvPicPr>
          <p:nvPr/>
        </p:nvPicPr>
        <p:blipFill>
          <a:blip r:embed="rId2">
            <a:extLst/>
          </a:blip>
          <a:stretch>
            <a:fillRect/>
          </a:stretch>
        </p:blipFill>
        <p:spPr>
          <a:xfrm>
            <a:off x="12085653" y="88385"/>
            <a:ext cx="870295" cy="944048"/>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8"/>
                                        </p:tgtEl>
                                        <p:attrNameLst>
                                          <p:attrName>style.visibility</p:attrName>
                                        </p:attrNameLst>
                                      </p:cBhvr>
                                      <p:to>
                                        <p:strVal val="visible"/>
                                      </p:to>
                                    </p:set>
                                    <p:animEffect transition="in" filter="blinds(horizontal)">
                                      <p:cBhvr>
                                        <p:cTn id="7" dur="500"/>
                                        <p:tgtEl>
                                          <p:spTgt spid="28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89">
                                            <p:txEl>
                                              <p:pRg st="0" end="0"/>
                                            </p:txEl>
                                          </p:spTgt>
                                        </p:tgtEl>
                                        <p:attrNameLst>
                                          <p:attrName>style.visibility</p:attrName>
                                        </p:attrNameLst>
                                      </p:cBhvr>
                                      <p:to>
                                        <p:strVal val="visible"/>
                                      </p:to>
                                    </p:set>
                                    <p:animEffect transition="in" filter="blinds(horizontal)">
                                      <p:cBhvr>
                                        <p:cTn id="12" dur="500"/>
                                        <p:tgtEl>
                                          <p:spTgt spid="289">
                                            <p:txEl>
                                              <p:pRg st="0" end="0"/>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289">
                                            <p:txEl>
                                              <p:pRg st="1" end="1"/>
                                            </p:txEl>
                                          </p:spTgt>
                                        </p:tgtEl>
                                        <p:attrNameLst>
                                          <p:attrName>style.visibility</p:attrName>
                                        </p:attrNameLst>
                                      </p:cBhvr>
                                      <p:to>
                                        <p:strVal val="visible"/>
                                      </p:to>
                                    </p:set>
                                    <p:animEffect transition="in" filter="blinds(horizontal)">
                                      <p:cBhvr>
                                        <p:cTn id="15" dur="500"/>
                                        <p:tgtEl>
                                          <p:spTgt spid="289">
                                            <p:txEl>
                                              <p:pRg st="1" end="1"/>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289">
                                            <p:txEl>
                                              <p:pRg st="2" end="2"/>
                                            </p:txEl>
                                          </p:spTgt>
                                        </p:tgtEl>
                                        <p:attrNameLst>
                                          <p:attrName>style.visibility</p:attrName>
                                        </p:attrNameLst>
                                      </p:cBhvr>
                                      <p:to>
                                        <p:strVal val="visible"/>
                                      </p:to>
                                    </p:set>
                                    <p:animEffect transition="in" filter="blinds(horizontal)">
                                      <p:cBhvr>
                                        <p:cTn id="18" dur="500"/>
                                        <p:tgtEl>
                                          <p:spTgt spid="289">
                                            <p:txEl>
                                              <p:pRg st="2" end="2"/>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289">
                                            <p:txEl>
                                              <p:pRg st="3" end="3"/>
                                            </p:txEl>
                                          </p:spTgt>
                                        </p:tgtEl>
                                        <p:attrNameLst>
                                          <p:attrName>style.visibility</p:attrName>
                                        </p:attrNameLst>
                                      </p:cBhvr>
                                      <p:to>
                                        <p:strVal val="visible"/>
                                      </p:to>
                                    </p:set>
                                    <p:animEffect transition="in" filter="blinds(horizontal)">
                                      <p:cBhvr>
                                        <p:cTn id="21" dur="500"/>
                                        <p:tgtEl>
                                          <p:spTgt spid="289">
                                            <p:txEl>
                                              <p:pRg st="3" end="3"/>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289">
                                            <p:txEl>
                                              <p:pRg st="4" end="4"/>
                                            </p:txEl>
                                          </p:spTgt>
                                        </p:tgtEl>
                                        <p:attrNameLst>
                                          <p:attrName>style.visibility</p:attrName>
                                        </p:attrNameLst>
                                      </p:cBhvr>
                                      <p:to>
                                        <p:strVal val="visible"/>
                                      </p:to>
                                    </p:set>
                                    <p:animEffect transition="in" filter="blinds(horizontal)">
                                      <p:cBhvr>
                                        <p:cTn id="24" dur="500"/>
                                        <p:tgtEl>
                                          <p:spTgt spid="289">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289">
                                            <p:txEl>
                                              <p:pRg st="6" end="6"/>
                                            </p:txEl>
                                          </p:spTgt>
                                        </p:tgtEl>
                                        <p:attrNameLst>
                                          <p:attrName>style.visibility</p:attrName>
                                        </p:attrNameLst>
                                      </p:cBhvr>
                                      <p:to>
                                        <p:strVal val="visible"/>
                                      </p:to>
                                    </p:set>
                                    <p:animEffect transition="in" filter="blinds(horizontal)">
                                      <p:cBhvr>
                                        <p:cTn id="29" dur="500"/>
                                        <p:tgtEl>
                                          <p:spTgt spid="28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hape 292"/>
          <p:cNvSpPr>
            <a:spLocks noGrp="1"/>
          </p:cNvSpPr>
          <p:nvPr>
            <p:ph type="body" idx="14"/>
          </p:nvPr>
        </p:nvSpPr>
        <p:spPr>
          <a:xfrm>
            <a:off x="1943100" y="7772400"/>
            <a:ext cx="10490200" cy="1425190"/>
          </a:xfrm>
          <a:prstGeom prst="rect">
            <a:avLst/>
          </a:prstGeom>
        </p:spPr>
        <p:txBody>
          <a:bodyPr/>
          <a:lstStyle/>
          <a:p>
            <a:pPr>
              <a:defRPr i="1">
                <a:latin typeface="Times New Roman"/>
                <a:ea typeface="Times New Roman"/>
                <a:cs typeface="Times New Roman"/>
                <a:sym typeface="Times New Roman"/>
              </a:defRPr>
            </a:pPr>
            <a:r>
              <a:rPr dirty="0"/>
              <a:t>– Irina Bokova</a:t>
            </a:r>
          </a:p>
          <a:p>
            <a:pPr defTabSz="457200">
              <a:lnSpc>
                <a:spcPct val="100000"/>
              </a:lnSpc>
              <a:spcBef>
                <a:spcPts val="0"/>
              </a:spcBef>
              <a:defRPr sz="2100">
                <a:solidFill>
                  <a:srgbClr val="000000"/>
                </a:solidFill>
                <a:latin typeface="Times New Roman"/>
                <a:ea typeface="Times New Roman"/>
                <a:cs typeface="Times New Roman"/>
                <a:sym typeface="Times New Roman"/>
              </a:defRPr>
            </a:pPr>
            <a:r>
              <a:rPr dirty="0"/>
              <a:t>Director-General of UNESCO</a:t>
            </a:r>
          </a:p>
        </p:txBody>
      </p:sp>
      <p:pic>
        <p:nvPicPr>
          <p:cNvPr id="293" name="Screen Shot 2015-12-16 at 21.32.02.png"/>
          <p:cNvPicPr>
            <a:picLocks noChangeAspect="1"/>
          </p:cNvPicPr>
          <p:nvPr/>
        </p:nvPicPr>
        <p:blipFill>
          <a:blip r:embed="rId2">
            <a:extLst/>
          </a:blip>
          <a:stretch>
            <a:fillRect/>
          </a:stretch>
        </p:blipFill>
        <p:spPr>
          <a:xfrm>
            <a:off x="12085653" y="88385"/>
            <a:ext cx="870295" cy="944048"/>
          </a:xfrm>
          <a:prstGeom prst="rect">
            <a:avLst/>
          </a:prstGeom>
          <a:ln w="12700">
            <a:miter lim="400000"/>
          </a:ln>
        </p:spPr>
      </p:pic>
      <p:pic>
        <p:nvPicPr>
          <p:cNvPr id="294" name="pasted-image.pdf"/>
          <p:cNvPicPr>
            <a:picLocks noChangeAspect="1"/>
          </p:cNvPicPr>
          <p:nvPr/>
        </p:nvPicPr>
        <p:blipFill>
          <a:blip r:embed="rId3">
            <a:extLst/>
          </a:blip>
          <a:stretch>
            <a:fillRect/>
          </a:stretch>
        </p:blipFill>
        <p:spPr>
          <a:xfrm>
            <a:off x="1270000" y="3714750"/>
            <a:ext cx="10464800" cy="2324100"/>
          </a:xfrm>
          <a:prstGeom prst="rect">
            <a:avLst/>
          </a:prstGeom>
          <a:ln w="12700">
            <a:miter lim="400000"/>
          </a:ln>
        </p:spPr>
      </p:pic>
      <p:sp>
        <p:nvSpPr>
          <p:cNvPr id="295" name="Shape 295"/>
          <p:cNvSpPr/>
          <p:nvPr/>
        </p:nvSpPr>
        <p:spPr>
          <a:xfrm>
            <a:off x="715357" y="3768911"/>
            <a:ext cx="11574087" cy="22157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457200">
              <a:spcBef>
                <a:spcPts val="0"/>
              </a:spcBef>
              <a:defRPr sz="3600" i="1" spc="0">
                <a:solidFill>
                  <a:srgbClr val="000000"/>
                </a:solidFill>
                <a:latin typeface="Times New Roman"/>
                <a:ea typeface="Times New Roman"/>
                <a:cs typeface="Times New Roman"/>
                <a:sym typeface="Times New Roman"/>
              </a:defRPr>
            </a:lvl1pPr>
          </a:lstStyle>
          <a:p>
            <a:r>
              <a:rPr dirty="0"/>
              <a:t>Culture is the petrol of countries that are rich in history and talent. In a global economy of knowledge, investing in culture represents a forward looking decision.</a:t>
            </a: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5"/>
                                        </p:tgtEl>
                                        <p:attrNameLst>
                                          <p:attrName>style.visibility</p:attrName>
                                        </p:attrNameLst>
                                      </p:cBhvr>
                                      <p:to>
                                        <p:strVal val="visible"/>
                                      </p:to>
                                    </p:set>
                                    <p:animEffect transition="in" filter="barn(inVertical)">
                                      <p:cBhvr>
                                        <p:cTn id="7" dur="500"/>
                                        <p:tgtEl>
                                          <p:spTgt spid="29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2">
                                            <p:bg/>
                                          </p:spTgt>
                                        </p:tgtEl>
                                        <p:attrNameLst>
                                          <p:attrName>style.visibility</p:attrName>
                                        </p:attrNameLst>
                                      </p:cBhvr>
                                      <p:to>
                                        <p:strVal val="visible"/>
                                      </p:to>
                                    </p:set>
                                    <p:animEffect transition="in" filter="barn(inVertical)">
                                      <p:cBhvr>
                                        <p:cTn id="12" dur="500"/>
                                        <p:tgtEl>
                                          <p:spTgt spid="292">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92">
                                            <p:txEl>
                                              <p:pRg st="0" end="0"/>
                                            </p:txEl>
                                          </p:spTgt>
                                        </p:tgtEl>
                                        <p:attrNameLst>
                                          <p:attrName>style.visibility</p:attrName>
                                        </p:attrNameLst>
                                      </p:cBhvr>
                                      <p:to>
                                        <p:strVal val="visible"/>
                                      </p:to>
                                    </p:set>
                                    <p:animEffect transition="in" filter="barn(inVertical)">
                                      <p:cBhvr>
                                        <p:cTn id="17" dur="500"/>
                                        <p:tgtEl>
                                          <p:spTgt spid="29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92">
                                            <p:txEl>
                                              <p:pRg st="1" end="1"/>
                                            </p:txEl>
                                          </p:spTgt>
                                        </p:tgtEl>
                                        <p:attrNameLst>
                                          <p:attrName>style.visibility</p:attrName>
                                        </p:attrNameLst>
                                      </p:cBhvr>
                                      <p:to>
                                        <p:strVal val="visible"/>
                                      </p:to>
                                    </p:set>
                                    <p:animEffect transition="in" filter="barn(inVertical)">
                                      <p:cBhvr>
                                        <p:cTn id="22" dur="500"/>
                                        <p:tgtEl>
                                          <p:spTgt spid="29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 grpId="0" build="p" animBg="1"/>
      <p:bldP spid="29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Shape 297"/>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98" name="Shape 298"/>
          <p:cNvSpPr>
            <a:spLocks noGrp="1"/>
          </p:cNvSpPr>
          <p:nvPr>
            <p:ph type="title"/>
          </p:nvPr>
        </p:nvSpPr>
        <p:spPr>
          <a:prstGeom prst="rect">
            <a:avLst/>
          </a:prstGeom>
        </p:spPr>
        <p:txBody>
          <a:bodyPr>
            <a:normAutofit fontScale="90000"/>
          </a:bodyPr>
          <a:lstStyle>
            <a:lvl1pPr defTabSz="543305">
              <a:spcBef>
                <a:spcPts val="2100"/>
              </a:spcBef>
              <a:defRPr sz="4836"/>
            </a:lvl1pPr>
          </a:lstStyle>
          <a:p>
            <a:r>
              <a:t>References</a:t>
            </a:r>
          </a:p>
        </p:txBody>
      </p:sp>
      <p:sp>
        <p:nvSpPr>
          <p:cNvPr id="299" name="Shape 299"/>
          <p:cNvSpPr>
            <a:spLocks noGrp="1"/>
          </p:cNvSpPr>
          <p:nvPr>
            <p:ph type="body" idx="1"/>
          </p:nvPr>
        </p:nvSpPr>
        <p:spPr>
          <a:prstGeom prst="rect">
            <a:avLst/>
          </a:prstGeom>
        </p:spPr>
        <p:txBody>
          <a:bodyPr>
            <a:normAutofit/>
          </a:bodyPr>
          <a:lstStyle/>
          <a:p>
            <a:pPr marL="342163" marR="347472" indent="-347472" defTabSz="347472">
              <a:lnSpc>
                <a:spcPct val="115000"/>
              </a:lnSpc>
              <a:spcBef>
                <a:spcPts val="400"/>
              </a:spcBef>
              <a:buSzTx/>
              <a:buFontTx/>
              <a:buNone/>
              <a:defRPr sz="1671" i="1">
                <a:solidFill>
                  <a:srgbClr val="000000"/>
                </a:solidFill>
                <a:uFill>
                  <a:solidFill>
                    <a:srgbClr val="000000"/>
                  </a:solidFill>
                </a:uFill>
                <a:latin typeface="Times New Roman"/>
                <a:ea typeface="Times New Roman"/>
                <a:cs typeface="Times New Roman"/>
                <a:sym typeface="Times New Roman"/>
              </a:defRPr>
            </a:pPr>
            <a:r>
              <a:rPr i="0" dirty="0"/>
              <a:t>Babe, R.E. (2009). </a:t>
            </a:r>
            <a:r>
              <a:rPr dirty="0"/>
              <a:t>Cultural studies and political economy: Toward a new integration.</a:t>
            </a:r>
            <a:r>
              <a:rPr i="0" dirty="0"/>
              <a:t> Lanham, UK: Lexington Books. </a:t>
            </a:r>
          </a:p>
          <a:p>
            <a:pPr marL="328168" marR="347472" indent="-328168" defTabSz="347472">
              <a:spcBef>
                <a:spcPts val="400"/>
              </a:spcBef>
              <a:buSzTx/>
              <a:buFontTx/>
              <a:buNone/>
              <a:defRPr sz="1671">
                <a:solidFill>
                  <a:srgbClr val="000000"/>
                </a:solidFill>
                <a:latin typeface="Times New Roman"/>
                <a:ea typeface="Times New Roman"/>
                <a:cs typeface="Times New Roman"/>
                <a:sym typeface="Times New Roman"/>
              </a:defRPr>
            </a:pPr>
            <a:r>
              <a:rPr dirty="0"/>
              <a:t>Banister, D. (2011). Cities, mobility and climate change. </a:t>
            </a:r>
            <a:r>
              <a:rPr i="1" dirty="0"/>
              <a:t>Journal of Transport Geography, </a:t>
            </a:r>
            <a:r>
              <a:rPr dirty="0"/>
              <a:t>19, 1538-1546. </a:t>
            </a:r>
          </a:p>
          <a:p>
            <a:pPr marL="342163" marR="347472" indent="-347472" defTabSz="347472">
              <a:lnSpc>
                <a:spcPct val="115000"/>
              </a:lnSpc>
              <a:spcBef>
                <a:spcPts val="400"/>
              </a:spcBef>
              <a:buSzTx/>
              <a:buFontTx/>
              <a:buNone/>
              <a:defRPr sz="1671">
                <a:solidFill>
                  <a:srgbClr val="000000"/>
                </a:solidFill>
                <a:uFill>
                  <a:solidFill>
                    <a:srgbClr val="000000"/>
                  </a:solidFill>
                </a:uFill>
                <a:latin typeface="Times New Roman"/>
                <a:ea typeface="Times New Roman"/>
                <a:cs typeface="Times New Roman"/>
                <a:sym typeface="Times New Roman"/>
              </a:defRPr>
            </a:pPr>
            <a:r>
              <a:rPr dirty="0"/>
              <a:t>Chaperon, S. &amp; Bramwell, B. (2013). Dependency and agency in peripheral tourism development. </a:t>
            </a:r>
            <a:r>
              <a:rPr i="1" dirty="0"/>
              <a:t>Annals of Tourism Research.</a:t>
            </a:r>
            <a:r>
              <a:rPr dirty="0"/>
              <a:t> 40: 132-154. </a:t>
            </a:r>
          </a:p>
          <a:p>
            <a:pPr marL="328168" marR="347472" indent="-328168" defTabSz="347472">
              <a:spcBef>
                <a:spcPts val="400"/>
              </a:spcBef>
              <a:buSzTx/>
              <a:buFontTx/>
              <a:buNone/>
              <a:defRPr sz="1671" i="1">
                <a:solidFill>
                  <a:srgbClr val="000000"/>
                </a:solidFill>
                <a:latin typeface="Times New Roman"/>
                <a:ea typeface="Times New Roman"/>
                <a:cs typeface="Times New Roman"/>
                <a:sym typeface="Times New Roman"/>
              </a:defRPr>
            </a:pPr>
            <a:r>
              <a:rPr i="0" dirty="0"/>
              <a:t>Hoffman, L.M., Fainstein, S.S. &amp; Judd, D.R. (2003). </a:t>
            </a:r>
            <a:r>
              <a:rPr dirty="0"/>
              <a:t>Cities and visitors: Regulating people, markets, and city space. </a:t>
            </a:r>
            <a:r>
              <a:rPr i="0" dirty="0"/>
              <a:t>Oxford: Blackwell Publishing Ltd.</a:t>
            </a:r>
          </a:p>
          <a:p>
            <a:pPr marL="342163" marR="347472" indent="-347472" defTabSz="347472">
              <a:lnSpc>
                <a:spcPct val="115000"/>
              </a:lnSpc>
              <a:spcBef>
                <a:spcPts val="400"/>
              </a:spcBef>
              <a:buSzTx/>
              <a:buFontTx/>
              <a:buNone/>
              <a:defRPr sz="1671">
                <a:solidFill>
                  <a:srgbClr val="000000"/>
                </a:solidFill>
                <a:uFill>
                  <a:solidFill>
                    <a:srgbClr val="000000"/>
                  </a:solidFill>
                </a:uFill>
                <a:latin typeface="Times New Roman"/>
                <a:ea typeface="Times New Roman"/>
                <a:cs typeface="Times New Roman"/>
                <a:sym typeface="Times New Roman"/>
              </a:defRPr>
            </a:pPr>
            <a:r>
              <a:rPr dirty="0"/>
              <a:t>Isar, Y.R., Hoelscher, M. &amp; Anheier, H. (2012). Introduction. In: M.K. Anheier &amp; Y.R. Isar. (Eds.) </a:t>
            </a:r>
            <a:r>
              <a:rPr i="1" dirty="0"/>
              <a:t>The culture and globalization series 5: Cities, cultural policy and governance.</a:t>
            </a:r>
            <a:r>
              <a:rPr dirty="0"/>
              <a:t> Pp.1-12. London: Sage. </a:t>
            </a:r>
          </a:p>
          <a:p>
            <a:pPr marL="347472" marR="292938" indent="-347472" defTabSz="347472">
              <a:spcBef>
                <a:spcPts val="0"/>
              </a:spcBef>
              <a:buSzTx/>
              <a:buFontTx/>
              <a:buNone/>
              <a:defRPr sz="1671">
                <a:solidFill>
                  <a:srgbClr val="000000"/>
                </a:solidFill>
                <a:latin typeface="Times New Roman"/>
                <a:ea typeface="Times New Roman"/>
                <a:cs typeface="Times New Roman"/>
                <a:sym typeface="Times New Roman"/>
              </a:defRPr>
            </a:pPr>
            <a:r>
              <a:rPr dirty="0"/>
              <a:t>Jessop, B. (2009). Cultural political economy and critical policy studies. Critical Policy Studies, 3(3-4), 336-356</a:t>
            </a:r>
            <a:r>
              <a:rPr dirty="0" smtClean="0"/>
              <a:t>.</a:t>
            </a:r>
            <a:endParaRPr dirty="0"/>
          </a:p>
          <a:p>
            <a:pPr marL="347472" marR="347472" indent="-347472" algn="just" defTabSz="347472">
              <a:spcBef>
                <a:spcPts val="0"/>
              </a:spcBef>
              <a:buSzTx/>
              <a:buFontTx/>
              <a:buNone/>
              <a:defRPr sz="1671">
                <a:solidFill>
                  <a:srgbClr val="000000"/>
                </a:solidFill>
                <a:latin typeface="Times New Roman"/>
                <a:ea typeface="Times New Roman"/>
                <a:cs typeface="Times New Roman"/>
                <a:sym typeface="Times New Roman"/>
              </a:defRPr>
            </a:pPr>
            <a:r>
              <a:rPr dirty="0"/>
              <a:t>Mosedale, J. (2011). Political economy of tourism: A critical perspective. London: Routledge. </a:t>
            </a:r>
          </a:p>
          <a:p>
            <a:pPr marL="347472" marR="347472" indent="-347472" defTabSz="347472">
              <a:spcBef>
                <a:spcPts val="0"/>
              </a:spcBef>
              <a:buSzTx/>
              <a:buFontTx/>
              <a:buNone/>
              <a:defRPr sz="1671">
                <a:solidFill>
                  <a:srgbClr val="000000"/>
                </a:solidFill>
                <a:latin typeface="Times New Roman"/>
                <a:ea typeface="Times New Roman"/>
                <a:cs typeface="Times New Roman"/>
                <a:sym typeface="Times New Roman"/>
              </a:defRPr>
            </a:pPr>
            <a:r>
              <a:rPr dirty="0"/>
              <a:t>Nanjing Statistics Department (2012). Nanjing statistics report in 2011. Retrieved November 16, 2015, from Web site: </a:t>
            </a:r>
            <a:r>
              <a:rPr u="sng" dirty="0"/>
              <a:t>http://www.njtj.gov.cn/47448/47488/</a:t>
            </a:r>
          </a:p>
          <a:p>
            <a:pPr marL="0" marR="347472" indent="0" defTabSz="347472">
              <a:spcBef>
                <a:spcPts val="0"/>
              </a:spcBef>
              <a:buSzTx/>
              <a:buFontTx/>
              <a:buNone/>
              <a:defRPr sz="1671">
                <a:solidFill>
                  <a:srgbClr val="000000"/>
                </a:solidFill>
                <a:latin typeface="Times New Roman"/>
                <a:ea typeface="Times New Roman"/>
                <a:cs typeface="Times New Roman"/>
                <a:sym typeface="Times New Roman"/>
              </a:defRPr>
            </a:pPr>
            <a:r>
              <a:rPr dirty="0"/>
              <a:t>Nanjing Tourism Bureau (2013). Statistical bulletin for 2012 Nanjing tourism economy development. Retrieved December 28, 2013, from Web site: </a:t>
            </a:r>
          </a:p>
          <a:p>
            <a:pPr marL="347472" marR="347472" indent="-347472" defTabSz="347472">
              <a:spcBef>
                <a:spcPts val="0"/>
              </a:spcBef>
              <a:buSzTx/>
              <a:buFontTx/>
              <a:buNone/>
              <a:defRPr sz="1671" u="sng">
                <a:solidFill>
                  <a:srgbClr val="000000"/>
                </a:solidFill>
                <a:latin typeface="Times New Roman"/>
                <a:ea typeface="Times New Roman"/>
                <a:cs typeface="Times New Roman"/>
                <a:sym typeface="Times New Roman"/>
              </a:defRPr>
            </a:pPr>
            <a:r>
              <a:rPr u="none" dirty="0"/>
              <a:t>	</a:t>
            </a:r>
            <a:r>
              <a:rPr dirty="0">
                <a:hlinkClick r:id="rId2"/>
              </a:rPr>
              <a:t>http://www.nju.gov.cn/web_zw/public_detail/detail/105/30147.shtml</a:t>
            </a:r>
          </a:p>
          <a:p>
            <a:pPr marL="347472" marR="292938" indent="-347472" defTabSz="347472">
              <a:spcBef>
                <a:spcPts val="0"/>
              </a:spcBef>
              <a:buSzTx/>
              <a:buFontTx/>
              <a:buNone/>
              <a:defRPr sz="1671">
                <a:solidFill>
                  <a:srgbClr val="000000"/>
                </a:solidFill>
                <a:latin typeface="Times New Roman"/>
                <a:ea typeface="Times New Roman"/>
                <a:cs typeface="Times New Roman"/>
                <a:sym typeface="Times New Roman"/>
              </a:defRPr>
            </a:pPr>
            <a:r>
              <a:rPr dirty="0"/>
              <a:t>Pearce, D. G. (2014). Toward an integrative conceptual framework of destinations. </a:t>
            </a:r>
            <a:r>
              <a:rPr i="1" dirty="0"/>
              <a:t>Journal of Travel Research</a:t>
            </a:r>
            <a:r>
              <a:rPr dirty="0"/>
              <a:t>, 53(2): 141-153.</a:t>
            </a:r>
          </a:p>
          <a:p>
            <a:pPr marL="347472" marR="347472" indent="-347472" algn="just" defTabSz="347472">
              <a:spcBef>
                <a:spcPts val="0"/>
              </a:spcBef>
              <a:buSzTx/>
              <a:buFontTx/>
              <a:buNone/>
              <a:defRPr sz="1671">
                <a:solidFill>
                  <a:srgbClr val="000000"/>
                </a:solidFill>
                <a:latin typeface="Times New Roman"/>
                <a:ea typeface="Times New Roman"/>
                <a:cs typeface="Times New Roman"/>
                <a:sym typeface="Times New Roman"/>
              </a:defRPr>
            </a:pPr>
            <a:r>
              <a:rPr dirty="0"/>
              <a:t>Qian, Z. (2013). Master plan, plan adjustment and urban development reality under China's market transition: A case study of Nanjing. </a:t>
            </a:r>
            <a:r>
              <a:rPr i="1" dirty="0"/>
              <a:t>Cities,</a:t>
            </a:r>
            <a:r>
              <a:rPr dirty="0"/>
              <a:t> 30 (2013): 77-88.</a:t>
            </a:r>
          </a:p>
          <a:p>
            <a:pPr marL="342163" marR="347472" indent="-342163" defTabSz="347472">
              <a:lnSpc>
                <a:spcPct val="115000"/>
              </a:lnSpc>
              <a:spcBef>
                <a:spcPts val="400"/>
              </a:spcBef>
              <a:buSzTx/>
              <a:buFontTx/>
              <a:buNone/>
              <a:defRPr sz="1671">
                <a:solidFill>
                  <a:srgbClr val="000000"/>
                </a:solidFill>
                <a:latin typeface="Times New Roman"/>
                <a:ea typeface="Times New Roman"/>
                <a:cs typeface="Times New Roman"/>
                <a:sym typeface="Times New Roman"/>
              </a:defRPr>
            </a:pPr>
            <a:r>
              <a:rPr dirty="0"/>
              <a:t>Russo, A.P., &amp; Dominguez, A.Q. (2013). From the dual tourist city to the creative melting pot: The liquid geographies of global cultural consumerism. In M. Smith &amp; G. Richards. </a:t>
            </a:r>
            <a:r>
              <a:rPr i="1" dirty="0"/>
              <a:t>The Routledge handbook of cultural tourism.</a:t>
            </a:r>
            <a:r>
              <a:rPr dirty="0"/>
              <a:t> Pp.324-331. Oxon: Routledge.</a:t>
            </a:r>
          </a:p>
          <a:p>
            <a:pPr marL="342163" marR="347472" indent="-347472" defTabSz="347472">
              <a:lnSpc>
                <a:spcPct val="115000"/>
              </a:lnSpc>
              <a:spcBef>
                <a:spcPts val="400"/>
              </a:spcBef>
              <a:buSzTx/>
              <a:buFontTx/>
              <a:buNone/>
              <a:defRPr sz="1671">
                <a:solidFill>
                  <a:srgbClr val="000000"/>
                </a:solidFill>
                <a:latin typeface="Times New Roman"/>
                <a:ea typeface="Times New Roman"/>
                <a:cs typeface="Times New Roman"/>
                <a:sym typeface="Times New Roman"/>
              </a:defRPr>
            </a:pPr>
            <a:r>
              <a:rPr dirty="0"/>
              <a:t>Smith, M. &amp; Richards, G. (2013). Landscapes and destinations. In M. Smith &amp; G. Richards. </a:t>
            </a:r>
            <a:r>
              <a:rPr i="1" dirty="0"/>
              <a:t>The Routledge handbook of cultural tourism.</a:t>
            </a:r>
            <a:r>
              <a:rPr dirty="0"/>
              <a:t> Pp.243-246. Oxon: Routledge.</a:t>
            </a:r>
          </a:p>
          <a:p>
            <a:pPr marL="342163" marR="347472" indent="-347472" defTabSz="347472">
              <a:lnSpc>
                <a:spcPct val="115000"/>
              </a:lnSpc>
              <a:spcBef>
                <a:spcPts val="400"/>
              </a:spcBef>
              <a:buSzTx/>
              <a:buFontTx/>
              <a:buNone/>
              <a:defRPr sz="1671" i="1">
                <a:solidFill>
                  <a:srgbClr val="000000"/>
                </a:solidFill>
                <a:uFill>
                  <a:solidFill>
                    <a:srgbClr val="000000"/>
                  </a:solidFill>
                </a:uFill>
                <a:latin typeface="Times New Roman"/>
                <a:ea typeface="Times New Roman"/>
                <a:cs typeface="Times New Roman"/>
                <a:sym typeface="Times New Roman"/>
              </a:defRPr>
            </a:pPr>
            <a:r>
              <a:rPr i="0" dirty="0"/>
              <a:t>Sum, N.L. &amp; Jessop, B. (2013). </a:t>
            </a:r>
            <a:r>
              <a:rPr dirty="0"/>
              <a:t>Towards a cultural political economy: Putting culture in its place in political economy.</a:t>
            </a:r>
            <a:r>
              <a:rPr i="0" dirty="0"/>
              <a:t> Cheltenham, UK: Edward Elgar. </a:t>
            </a:r>
          </a:p>
        </p:txBody>
      </p:sp>
      <p:pic>
        <p:nvPicPr>
          <p:cNvPr id="300" name="Screen Shot 2015-12-16 at 21.32.02.png"/>
          <p:cNvPicPr>
            <a:picLocks noChangeAspect="1"/>
          </p:cNvPicPr>
          <p:nvPr/>
        </p:nvPicPr>
        <p:blipFill>
          <a:blip r:embed="rId3">
            <a:extLst/>
          </a:blip>
          <a:stretch>
            <a:fillRect/>
          </a:stretch>
        </p:blipFill>
        <p:spPr>
          <a:xfrm>
            <a:off x="12085653" y="88385"/>
            <a:ext cx="870295" cy="944048"/>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p:cNvSpPr>
          <p:nvPr>
            <p:ph type="title"/>
          </p:nvPr>
        </p:nvSpPr>
        <p:spPr>
          <a:xfrm>
            <a:off x="346617" y="647699"/>
            <a:ext cx="11728344" cy="5181601"/>
          </a:xfrm>
          <a:prstGeom prst="rect">
            <a:avLst/>
          </a:prstGeom>
        </p:spPr>
        <p:txBody>
          <a:bodyPr/>
          <a:lstStyle>
            <a:lvl1pPr>
              <a:defRPr sz="9000"/>
            </a:lvl1pPr>
          </a:lstStyle>
          <a:p>
            <a:r>
              <a:rPr dirty="0"/>
              <a:t>culture</a:t>
            </a:r>
          </a:p>
        </p:txBody>
      </p:sp>
      <p:sp>
        <p:nvSpPr>
          <p:cNvPr id="149" name="Shape 149"/>
          <p:cNvSpPr/>
          <p:nvPr/>
        </p:nvSpPr>
        <p:spPr>
          <a:xfrm>
            <a:off x="1030089" y="4584699"/>
            <a:ext cx="2663342"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rPr dirty="0"/>
              <a:t>Cultural heritage </a:t>
            </a:r>
          </a:p>
        </p:txBody>
      </p:sp>
      <p:sp>
        <p:nvSpPr>
          <p:cNvPr id="150" name="Shape 150"/>
          <p:cNvSpPr/>
          <p:nvPr/>
        </p:nvSpPr>
        <p:spPr>
          <a:xfrm>
            <a:off x="8598695" y="4584699"/>
            <a:ext cx="2816403"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rPr dirty="0"/>
              <a:t>Contemporary arts</a:t>
            </a:r>
          </a:p>
        </p:txBody>
      </p:sp>
      <p:sp>
        <p:nvSpPr>
          <p:cNvPr id="151" name="Shape 151"/>
          <p:cNvSpPr/>
          <p:nvPr/>
        </p:nvSpPr>
        <p:spPr>
          <a:xfrm>
            <a:off x="1298589" y="8721167"/>
            <a:ext cx="2298810"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Popular culture</a:t>
            </a:r>
          </a:p>
        </p:txBody>
      </p:sp>
      <p:sp>
        <p:nvSpPr>
          <p:cNvPr id="152" name="Shape 152"/>
          <p:cNvSpPr/>
          <p:nvPr/>
        </p:nvSpPr>
        <p:spPr>
          <a:xfrm>
            <a:off x="8545004" y="8721167"/>
            <a:ext cx="2923784"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rPr dirty="0"/>
              <a:t>Local everyday lives</a:t>
            </a:r>
          </a:p>
        </p:txBody>
      </p:sp>
      <p:pic>
        <p:nvPicPr>
          <p:cNvPr id="153" name="pasted-image.pdf"/>
          <p:cNvPicPr>
            <a:picLocks/>
          </p:cNvPicPr>
          <p:nvPr/>
        </p:nvPicPr>
        <p:blipFill>
          <a:blip r:embed="rId2">
            <a:extLst/>
          </a:blip>
          <a:stretch>
            <a:fillRect/>
          </a:stretch>
        </p:blipFill>
        <p:spPr>
          <a:xfrm>
            <a:off x="7930446" y="600432"/>
            <a:ext cx="4152901" cy="3983194"/>
          </a:xfrm>
          <a:prstGeom prst="rect">
            <a:avLst/>
          </a:prstGeom>
          <a:ln w="12700">
            <a:miter lim="400000"/>
          </a:ln>
        </p:spPr>
      </p:pic>
      <p:pic>
        <p:nvPicPr>
          <p:cNvPr id="154" name="IMG_0240.jpg"/>
          <p:cNvPicPr>
            <a:picLocks/>
          </p:cNvPicPr>
          <p:nvPr/>
        </p:nvPicPr>
        <p:blipFill>
          <a:blip r:embed="rId3" cstate="screen">
            <a:extLst>
              <a:ext uri="{28A0092B-C50C-407E-A947-70E740481C1C}">
                <a14:useLocalDpi xmlns:a14="http://schemas.microsoft.com/office/drawing/2010/main"/>
              </a:ext>
            </a:extLst>
          </a:blip>
          <a:stretch>
            <a:fillRect/>
          </a:stretch>
        </p:blipFill>
        <p:spPr>
          <a:xfrm>
            <a:off x="338232" y="600432"/>
            <a:ext cx="4152901" cy="3983194"/>
          </a:xfrm>
          <a:prstGeom prst="rect">
            <a:avLst/>
          </a:prstGeom>
          <a:ln w="12700">
            <a:miter lim="400000"/>
          </a:ln>
        </p:spPr>
      </p:pic>
      <p:pic>
        <p:nvPicPr>
          <p:cNvPr id="155" name="IMG_0486.jpg"/>
          <p:cNvPicPr>
            <a:picLocks/>
          </p:cNvPicPr>
          <p:nvPr/>
        </p:nvPicPr>
        <p:blipFill>
          <a:blip r:embed="rId4" cstate="screen">
            <a:extLst>
              <a:ext uri="{28A0092B-C50C-407E-A947-70E740481C1C}">
                <a14:useLocalDpi xmlns:a14="http://schemas.microsoft.com/office/drawing/2010/main"/>
              </a:ext>
            </a:extLst>
          </a:blip>
          <a:stretch>
            <a:fillRect/>
          </a:stretch>
        </p:blipFill>
        <p:spPr>
          <a:xfrm>
            <a:off x="358369" y="5522697"/>
            <a:ext cx="4179249" cy="3134437"/>
          </a:xfrm>
          <a:prstGeom prst="rect">
            <a:avLst/>
          </a:prstGeom>
          <a:ln w="12700">
            <a:miter lim="400000"/>
          </a:ln>
        </p:spPr>
      </p:pic>
      <p:pic>
        <p:nvPicPr>
          <p:cNvPr id="156" name="IMG_6897.jpg"/>
          <p:cNvPicPr>
            <a:picLocks/>
          </p:cNvPicPr>
          <p:nvPr/>
        </p:nvPicPr>
        <p:blipFill>
          <a:blip r:embed="rId5" cstate="screen">
            <a:extLst>
              <a:ext uri="{28A0092B-C50C-407E-A947-70E740481C1C}">
                <a14:useLocalDpi xmlns:a14="http://schemas.microsoft.com/office/drawing/2010/main"/>
              </a:ext>
            </a:extLst>
          </a:blip>
          <a:stretch>
            <a:fillRect/>
          </a:stretch>
        </p:blipFill>
        <p:spPr>
          <a:xfrm>
            <a:off x="7917271" y="5470395"/>
            <a:ext cx="4179250" cy="3239041"/>
          </a:xfrm>
          <a:prstGeom prst="rect">
            <a:avLst/>
          </a:prstGeom>
          <a:ln w="12700">
            <a:miter lim="400000"/>
          </a:ln>
        </p:spPr>
      </p:pic>
      <p:sp>
        <p:nvSpPr>
          <p:cNvPr id="157" name="Shape 157"/>
          <p:cNvSpPr/>
          <p:nvPr/>
        </p:nvSpPr>
        <p:spPr>
          <a:xfrm>
            <a:off x="4829456" y="1830378"/>
            <a:ext cx="2762667"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spc="36">
                <a:solidFill>
                  <a:srgbClr val="0096FF"/>
                </a:solidFill>
              </a:defRPr>
            </a:lvl1pPr>
          </a:lstStyle>
          <a:p>
            <a:r>
              <a:rPr dirty="0"/>
              <a:t>distinctiveness</a:t>
            </a:r>
          </a:p>
        </p:txBody>
      </p:sp>
      <p:sp>
        <p:nvSpPr>
          <p:cNvPr id="158" name="Shape 158"/>
          <p:cNvSpPr/>
          <p:nvPr/>
        </p:nvSpPr>
        <p:spPr>
          <a:xfrm>
            <a:off x="5360759" y="6727965"/>
            <a:ext cx="1700061"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spc="36">
                <a:solidFill>
                  <a:srgbClr val="0096FF"/>
                </a:solidFill>
              </a:defRPr>
            </a:lvl1pPr>
          </a:lstStyle>
          <a:p>
            <a:r>
              <a:rPr dirty="0"/>
              <a:t>diversity</a:t>
            </a:r>
          </a:p>
        </p:txBody>
      </p:sp>
      <p:pic>
        <p:nvPicPr>
          <p:cNvPr id="159" name="Screen Shot 2015-12-16 at 21.32.02.png"/>
          <p:cNvPicPr>
            <a:picLocks noChangeAspect="1"/>
          </p:cNvPicPr>
          <p:nvPr/>
        </p:nvPicPr>
        <p:blipFill>
          <a:blip r:embed="rId6">
            <a:extLst/>
          </a:blip>
          <a:stretch>
            <a:fillRect/>
          </a:stretch>
        </p:blipFill>
        <p:spPr>
          <a:xfrm>
            <a:off x="12085653" y="88385"/>
            <a:ext cx="870295" cy="944048"/>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dissolve">
                                      <p:cBhvr>
                                        <p:cTn id="7" dur="500"/>
                                        <p:tgtEl>
                                          <p:spTgt spid="14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54"/>
                                        </p:tgtEl>
                                        <p:attrNameLst>
                                          <p:attrName>style.visibility</p:attrName>
                                        </p:attrNameLst>
                                      </p:cBhvr>
                                      <p:to>
                                        <p:strVal val="visible"/>
                                      </p:to>
                                    </p:set>
                                    <p:animEffect transition="in" filter="blinds(horizontal)">
                                      <p:cBhvr>
                                        <p:cTn id="12" dur="500"/>
                                        <p:tgtEl>
                                          <p:spTgt spid="15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53"/>
                                        </p:tgtEl>
                                        <p:attrNameLst>
                                          <p:attrName>style.visibility</p:attrName>
                                        </p:attrNameLst>
                                      </p:cBhvr>
                                      <p:to>
                                        <p:strVal val="visible"/>
                                      </p:to>
                                    </p:set>
                                    <p:animEffect transition="in" filter="blinds(horizontal)">
                                      <p:cBhvr>
                                        <p:cTn id="17" dur="500"/>
                                        <p:tgtEl>
                                          <p:spTgt spid="15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55"/>
                                        </p:tgtEl>
                                        <p:attrNameLst>
                                          <p:attrName>style.visibility</p:attrName>
                                        </p:attrNameLst>
                                      </p:cBhvr>
                                      <p:to>
                                        <p:strVal val="visible"/>
                                      </p:to>
                                    </p:set>
                                    <p:animEffect transition="in" filter="blinds(horizontal)">
                                      <p:cBhvr>
                                        <p:cTn id="22" dur="500"/>
                                        <p:tgtEl>
                                          <p:spTgt spid="15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56"/>
                                        </p:tgtEl>
                                        <p:attrNameLst>
                                          <p:attrName>style.visibility</p:attrName>
                                        </p:attrNameLst>
                                      </p:cBhvr>
                                      <p:to>
                                        <p:strVal val="visible"/>
                                      </p:to>
                                    </p:set>
                                    <p:animEffect transition="in" filter="blinds(horizontal)">
                                      <p:cBhvr>
                                        <p:cTn id="27" dur="500"/>
                                        <p:tgtEl>
                                          <p:spTgt spid="15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49"/>
                                        </p:tgtEl>
                                        <p:attrNameLst>
                                          <p:attrName>style.visibility</p:attrName>
                                        </p:attrNameLst>
                                      </p:cBhvr>
                                      <p:to>
                                        <p:strVal val="visible"/>
                                      </p:to>
                                    </p:set>
                                    <p:animEffect transition="in" filter="blinds(horizontal)">
                                      <p:cBhvr>
                                        <p:cTn id="32" dur="200"/>
                                        <p:tgtEl>
                                          <p:spTgt spid="14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50"/>
                                        </p:tgtEl>
                                        <p:attrNameLst>
                                          <p:attrName>style.visibility</p:attrName>
                                        </p:attrNameLst>
                                      </p:cBhvr>
                                      <p:to>
                                        <p:strVal val="visible"/>
                                      </p:to>
                                    </p:set>
                                    <p:animEffect transition="in" filter="blinds(horizontal)">
                                      <p:cBhvr>
                                        <p:cTn id="37" dur="200"/>
                                        <p:tgtEl>
                                          <p:spTgt spid="15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51"/>
                                        </p:tgtEl>
                                        <p:attrNameLst>
                                          <p:attrName>style.visibility</p:attrName>
                                        </p:attrNameLst>
                                      </p:cBhvr>
                                      <p:to>
                                        <p:strVal val="visible"/>
                                      </p:to>
                                    </p:set>
                                    <p:animEffect transition="in" filter="blinds(horizontal)">
                                      <p:cBhvr>
                                        <p:cTn id="42" dur="200"/>
                                        <p:tgtEl>
                                          <p:spTgt spid="151"/>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52"/>
                                        </p:tgtEl>
                                        <p:attrNameLst>
                                          <p:attrName>style.visibility</p:attrName>
                                        </p:attrNameLst>
                                      </p:cBhvr>
                                      <p:to>
                                        <p:strVal val="visible"/>
                                      </p:to>
                                    </p:set>
                                    <p:animEffect transition="in" filter="blinds(horizontal)">
                                      <p:cBhvr>
                                        <p:cTn id="47" dur="200"/>
                                        <p:tgtEl>
                                          <p:spTgt spid="15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57"/>
                                        </p:tgtEl>
                                        <p:attrNameLst>
                                          <p:attrName>style.visibility</p:attrName>
                                        </p:attrNameLst>
                                      </p:cBhvr>
                                      <p:to>
                                        <p:strVal val="visible"/>
                                      </p:to>
                                    </p:set>
                                    <p:animEffect transition="in" filter="barn(inVertical)">
                                      <p:cBhvr>
                                        <p:cTn id="52" dur="500"/>
                                        <p:tgtEl>
                                          <p:spTgt spid="157"/>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58"/>
                                        </p:tgtEl>
                                        <p:attrNameLst>
                                          <p:attrName>style.visibility</p:attrName>
                                        </p:attrNameLst>
                                      </p:cBhvr>
                                      <p:to>
                                        <p:strVal val="visible"/>
                                      </p:to>
                                    </p:set>
                                    <p:animEffect transition="in" filter="barn(inVertical)">
                                      <p:cBhvr>
                                        <p:cTn id="57"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animBg="1"/>
      <p:bldP spid="149" grpId="0" animBg="1"/>
      <p:bldP spid="150" grpId="0" animBg="1"/>
      <p:bldP spid="151" grpId="0" animBg="1"/>
      <p:bldP spid="152" grpId="0" animBg="1"/>
      <p:bldP spid="157" grpId="0" animBg="1"/>
      <p:bldP spid="15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182429520_1646x1646.jpeg"/>
          <p:cNvPicPr>
            <a:picLocks noGrp="1"/>
          </p:cNvPicPr>
          <p:nvPr>
            <p:ph type="pic" idx="13"/>
          </p:nvPr>
        </p:nvPicPr>
        <p:blipFill>
          <a:blip r:embed="rId2" cstate="screen">
            <a:extLst>
              <a:ext uri="{28A0092B-C50C-407E-A947-70E740481C1C}">
                <a14:useLocalDpi xmlns:a14="http://schemas.microsoft.com/office/drawing/2010/main"/>
              </a:ext>
            </a:extLst>
          </a:blip>
          <a:srcRect/>
          <a:stretch>
            <a:fillRect/>
          </a:stretch>
        </p:blipFill>
        <p:spPr>
          <a:xfrm>
            <a:off x="8793254" y="1111711"/>
            <a:ext cx="4211547" cy="8630637"/>
          </a:xfrm>
          <a:prstGeom prst="rect">
            <a:avLst/>
          </a:prstGeom>
        </p:spPr>
      </p:pic>
      <p:sp>
        <p:nvSpPr>
          <p:cNvPr id="162" name="Shape 162"/>
          <p:cNvSpPr>
            <a:spLocks noGrp="1"/>
          </p:cNvSpPr>
          <p:nvPr>
            <p:ph type="body" idx="14"/>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dirty="0"/>
          </a:p>
        </p:txBody>
      </p:sp>
      <p:sp>
        <p:nvSpPr>
          <p:cNvPr id="163" name="Shape 163"/>
          <p:cNvSpPr>
            <a:spLocks noGrp="1"/>
          </p:cNvSpPr>
          <p:nvPr>
            <p:ph type="title"/>
          </p:nvPr>
        </p:nvSpPr>
        <p:spPr>
          <a:xfrm>
            <a:off x="339112" y="-360"/>
            <a:ext cx="7303131" cy="1501898"/>
          </a:xfrm>
          <a:prstGeom prst="rect">
            <a:avLst/>
          </a:prstGeom>
        </p:spPr>
        <p:txBody>
          <a:bodyPr>
            <a:normAutofit fontScale="90000"/>
          </a:bodyPr>
          <a:lstStyle>
            <a:lvl1pPr algn="l" defTabSz="443991">
              <a:defRPr sz="7600"/>
            </a:lvl1pPr>
          </a:lstStyle>
          <a:p>
            <a:r>
              <a:rPr dirty="0"/>
              <a:t>Cultural governance</a:t>
            </a:r>
          </a:p>
        </p:txBody>
      </p:sp>
      <p:sp>
        <p:nvSpPr>
          <p:cNvPr id="164" name="Shape 164"/>
          <p:cNvSpPr/>
          <p:nvPr/>
        </p:nvSpPr>
        <p:spPr>
          <a:xfrm>
            <a:off x="120660" y="1609407"/>
            <a:ext cx="9065202" cy="59941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5215" marR="457200" indent="-455215" defTabSz="457200">
              <a:spcBef>
                <a:spcPts val="0"/>
              </a:spcBef>
              <a:buSzPct val="75000"/>
              <a:buFont typeface="Zapf Dingbats"/>
              <a:buChar char="➤"/>
              <a:defRPr sz="2400" spc="0">
                <a:solidFill>
                  <a:srgbClr val="000000"/>
                </a:solidFill>
                <a:latin typeface="Times New Roman"/>
                <a:ea typeface="Times New Roman"/>
                <a:cs typeface="Times New Roman"/>
                <a:sym typeface="Times New Roman"/>
              </a:defRPr>
            </a:pPr>
            <a:r>
              <a:rPr dirty="0"/>
              <a:t>Symbolized as the language of political discourse and power (Isar, Hoelscher &amp; Anheier, 2012)</a:t>
            </a:r>
          </a:p>
          <a:p>
            <a:pPr marR="457200" defTabSz="457200">
              <a:spcBef>
                <a:spcPts val="0"/>
              </a:spcBef>
              <a:defRPr sz="2400" spc="0">
                <a:solidFill>
                  <a:srgbClr val="000000"/>
                </a:solidFill>
                <a:latin typeface="Times New Roman"/>
                <a:ea typeface="Times New Roman"/>
                <a:cs typeface="Times New Roman"/>
                <a:sym typeface="Times New Roman"/>
              </a:defRPr>
            </a:pPr>
            <a:endParaRPr dirty="0"/>
          </a:p>
          <a:p>
            <a:pPr marL="455215" marR="457200" indent="-455215" defTabSz="457200">
              <a:spcBef>
                <a:spcPts val="600"/>
              </a:spcBef>
              <a:buSzPct val="75000"/>
              <a:buFont typeface="Zapf Dingbats"/>
              <a:buChar char="➤"/>
              <a:defRPr sz="2400" spc="0">
                <a:solidFill>
                  <a:srgbClr val="000000"/>
                </a:solidFill>
                <a:uFill>
                  <a:solidFill>
                    <a:srgbClr val="000000"/>
                  </a:solidFill>
                </a:uFill>
                <a:latin typeface="Times New Roman"/>
                <a:ea typeface="Times New Roman"/>
                <a:cs typeface="Times New Roman"/>
                <a:sym typeface="Times New Roman"/>
              </a:defRPr>
            </a:pPr>
            <a:r>
              <a:rPr dirty="0"/>
              <a:t>Responded and acted with social shared values, strategic planning objectives, responsibilities and controls (Banister, 2011).</a:t>
            </a:r>
          </a:p>
          <a:p>
            <a:pPr marR="457200" defTabSz="457200">
              <a:spcBef>
                <a:spcPts val="0"/>
              </a:spcBef>
              <a:defRPr sz="2400" spc="0">
                <a:solidFill>
                  <a:srgbClr val="000000"/>
                </a:solidFill>
                <a:latin typeface="Times New Roman"/>
                <a:ea typeface="Times New Roman"/>
                <a:cs typeface="Times New Roman"/>
                <a:sym typeface="Times New Roman"/>
              </a:defRPr>
            </a:pPr>
            <a:endParaRPr dirty="0"/>
          </a:p>
          <a:p>
            <a:pPr marL="455215" marR="457200" indent="-455215" defTabSz="457200">
              <a:spcBef>
                <a:spcPts val="0"/>
              </a:spcBef>
              <a:buSzPct val="75000"/>
              <a:buFont typeface="Zapf Dingbats"/>
              <a:buChar char="➤"/>
              <a:defRPr sz="2400" spc="0">
                <a:solidFill>
                  <a:srgbClr val="000000"/>
                </a:solidFill>
                <a:latin typeface="Times New Roman"/>
                <a:ea typeface="Times New Roman"/>
                <a:cs typeface="Times New Roman"/>
                <a:sym typeface="Times New Roman"/>
              </a:defRPr>
            </a:pPr>
            <a:r>
              <a:rPr dirty="0"/>
              <a:t>Prioritized on </a:t>
            </a:r>
            <a:r>
              <a:rPr dirty="0">
                <a:uFill>
                  <a:solidFill>
                    <a:srgbClr val="0433FF"/>
                  </a:solidFill>
                </a:uFill>
              </a:rPr>
              <a:t>owning, controlling, consuming and managing cultural assets (Russo &amp; Dominguez, 2013; Smith &amp; Richards, 2013)</a:t>
            </a:r>
          </a:p>
          <a:p>
            <a:pPr marR="457200" defTabSz="457200">
              <a:spcBef>
                <a:spcPts val="0"/>
              </a:spcBef>
              <a:defRPr sz="2400" spc="0">
                <a:solidFill>
                  <a:srgbClr val="000000"/>
                </a:solidFill>
                <a:latin typeface="Times New Roman"/>
                <a:ea typeface="Times New Roman"/>
                <a:cs typeface="Times New Roman"/>
                <a:sym typeface="Times New Roman"/>
              </a:defRPr>
            </a:pPr>
            <a:endParaRPr dirty="0">
              <a:uFill>
                <a:solidFill>
                  <a:srgbClr val="0433FF"/>
                </a:solidFill>
              </a:uFill>
            </a:endParaRPr>
          </a:p>
          <a:p>
            <a:pPr marL="455215" marR="457200" indent="-455215" defTabSz="457200">
              <a:spcBef>
                <a:spcPts val="0"/>
              </a:spcBef>
              <a:buSzPct val="75000"/>
              <a:buFont typeface="Zapf Dingbats"/>
              <a:buChar char="➤"/>
              <a:defRPr sz="2400" spc="0">
                <a:solidFill>
                  <a:srgbClr val="000000"/>
                </a:solidFill>
                <a:latin typeface="Times New Roman"/>
                <a:ea typeface="Times New Roman"/>
                <a:cs typeface="Times New Roman"/>
                <a:sym typeface="Times New Roman"/>
              </a:defRPr>
            </a:pPr>
            <a:r>
              <a:rPr dirty="0">
                <a:uFill>
                  <a:solidFill>
                    <a:srgbClr val="0433FF"/>
                  </a:solidFill>
                </a:uFill>
              </a:rPr>
              <a:t>B</a:t>
            </a:r>
            <a:r>
              <a:rPr dirty="0"/>
              <a:t>alanced the interactions with actors, including government, business enterprises and civil organizations (Hoffman, Fainstein &amp; Judd, 2003)</a:t>
            </a:r>
          </a:p>
          <a:p>
            <a:pPr marR="457200" defTabSz="457200">
              <a:spcBef>
                <a:spcPts val="0"/>
              </a:spcBef>
              <a:defRPr sz="2400" spc="0">
                <a:solidFill>
                  <a:srgbClr val="000000"/>
                </a:solidFill>
                <a:latin typeface="Times New Roman"/>
                <a:ea typeface="Times New Roman"/>
                <a:cs typeface="Times New Roman"/>
                <a:sym typeface="Times New Roman"/>
              </a:defRPr>
            </a:pPr>
            <a:endParaRPr dirty="0"/>
          </a:p>
          <a:p>
            <a:pPr marL="455215" marR="457200" indent="-455215" defTabSz="457200">
              <a:spcBef>
                <a:spcPts val="0"/>
              </a:spcBef>
              <a:buSzPct val="75000"/>
              <a:buFont typeface="Zapf Dingbats"/>
              <a:buChar char="➤"/>
              <a:defRPr sz="2400" spc="0">
                <a:solidFill>
                  <a:srgbClr val="000000"/>
                </a:solidFill>
                <a:latin typeface="Times New Roman"/>
                <a:ea typeface="Times New Roman"/>
                <a:cs typeface="Times New Roman"/>
                <a:sym typeface="Times New Roman"/>
              </a:defRPr>
            </a:pPr>
            <a:r>
              <a:rPr dirty="0"/>
              <a:t>Affected the production, distribution, and consumption of wealth, income, and resources (Babe, 2009; Macleod &amp; Carrier, 2010). </a:t>
            </a:r>
          </a:p>
        </p:txBody>
      </p:sp>
      <p:sp>
        <p:nvSpPr>
          <p:cNvPr id="165" name="Shape 165"/>
          <p:cNvSpPr/>
          <p:nvPr/>
        </p:nvSpPr>
        <p:spPr>
          <a:xfrm>
            <a:off x="1008843" y="8064499"/>
            <a:ext cx="5576914"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Policy planning - Industrial operations</a:t>
            </a:r>
          </a:p>
        </p:txBody>
      </p:sp>
      <p:pic>
        <p:nvPicPr>
          <p:cNvPr id="166" name="Screen Shot 2015-12-16 at 21.32.02.png"/>
          <p:cNvPicPr>
            <a:picLocks noChangeAspect="1"/>
          </p:cNvPicPr>
          <p:nvPr/>
        </p:nvPicPr>
        <p:blipFill>
          <a:blip r:embed="rId3">
            <a:extLst/>
          </a:blip>
          <a:stretch>
            <a:fillRect/>
          </a:stretch>
        </p:blipFill>
        <p:spPr>
          <a:xfrm>
            <a:off x="12085653" y="88385"/>
            <a:ext cx="870295" cy="944048"/>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randombar(horizontal)">
                                      <p:cBhvr>
                                        <p:cTn id="7" dur="500"/>
                                        <p:tgtEl>
                                          <p:spTgt spid="16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4"/>
                                        </p:tgtEl>
                                        <p:attrNameLst>
                                          <p:attrName>style.visibility</p:attrName>
                                        </p:attrNameLst>
                                      </p:cBhvr>
                                      <p:to>
                                        <p:strVal val="visible"/>
                                      </p:to>
                                    </p:set>
                                    <p:animEffect transition="in" filter="barn(inVertical)">
                                      <p:cBhvr>
                                        <p:cTn id="12" dur="500"/>
                                        <p:tgtEl>
                                          <p:spTgt spid="16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65"/>
                                        </p:tgtEl>
                                        <p:attrNameLst>
                                          <p:attrName>style.visibility</p:attrName>
                                        </p:attrNameLst>
                                      </p:cBhvr>
                                      <p:to>
                                        <p:strVal val="visible"/>
                                      </p:to>
                                    </p:set>
                                    <p:animEffect transition="in" filter="randombar(horizontal)">
                                      <p:cBhvr>
                                        <p:cTn id="17" dur="5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animBg="1"/>
      <p:bldP spid="164" grpId="0" animBg="1"/>
      <p:bldP spid="16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p:cNvSpPr>
            <a:spLocks noGrp="1"/>
          </p:cNvSpPr>
          <p:nvPr>
            <p:ph type="title"/>
          </p:nvPr>
        </p:nvSpPr>
        <p:spPr>
          <a:xfrm>
            <a:off x="3950679" y="1577430"/>
            <a:ext cx="4420559" cy="5181601"/>
          </a:xfrm>
          <a:prstGeom prst="rect">
            <a:avLst/>
          </a:prstGeom>
        </p:spPr>
        <p:txBody>
          <a:bodyPr/>
          <a:lstStyle>
            <a:lvl1pPr>
              <a:defRPr sz="8600"/>
            </a:lvl1pPr>
          </a:lstStyle>
          <a:p>
            <a:r>
              <a:rPr dirty="0"/>
              <a:t>tourism and culture</a:t>
            </a:r>
          </a:p>
        </p:txBody>
      </p:sp>
      <p:sp>
        <p:nvSpPr>
          <p:cNvPr id="169" name="Shape 169"/>
          <p:cNvSpPr/>
          <p:nvPr/>
        </p:nvSpPr>
        <p:spPr>
          <a:xfrm>
            <a:off x="532391" y="4584699"/>
            <a:ext cx="3814243"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rPr dirty="0"/>
              <a:t>Cultural/heritage tourism</a:t>
            </a:r>
          </a:p>
        </p:txBody>
      </p:sp>
      <p:sp>
        <p:nvSpPr>
          <p:cNvPr id="170" name="Shape 170"/>
          <p:cNvSpPr/>
          <p:nvPr/>
        </p:nvSpPr>
        <p:spPr>
          <a:xfrm>
            <a:off x="8622987" y="4584699"/>
            <a:ext cx="2501871"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rPr dirty="0"/>
              <a:t>Creative tourism</a:t>
            </a:r>
          </a:p>
        </p:txBody>
      </p:sp>
      <p:sp>
        <p:nvSpPr>
          <p:cNvPr id="171" name="Shape 171"/>
          <p:cNvSpPr/>
          <p:nvPr/>
        </p:nvSpPr>
        <p:spPr>
          <a:xfrm>
            <a:off x="706368" y="8721166"/>
            <a:ext cx="3416630"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rPr dirty="0"/>
              <a:t>Festival/events tourism</a:t>
            </a:r>
          </a:p>
        </p:txBody>
      </p:sp>
      <p:sp>
        <p:nvSpPr>
          <p:cNvPr id="172" name="Shape 172"/>
          <p:cNvSpPr/>
          <p:nvPr/>
        </p:nvSpPr>
        <p:spPr>
          <a:xfrm>
            <a:off x="8926076" y="8721166"/>
            <a:ext cx="2876882"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r>
              <a:rPr dirty="0"/>
              <a:t>Urban tourism</a:t>
            </a:r>
          </a:p>
        </p:txBody>
      </p:sp>
      <p:pic>
        <p:nvPicPr>
          <p:cNvPr id="173" name="pasted-image.pdf"/>
          <p:cNvPicPr>
            <a:picLocks/>
          </p:cNvPicPr>
          <p:nvPr/>
        </p:nvPicPr>
        <p:blipFill>
          <a:blip r:embed="rId2">
            <a:extLst/>
          </a:blip>
          <a:stretch>
            <a:fillRect/>
          </a:stretch>
        </p:blipFill>
        <p:spPr>
          <a:xfrm>
            <a:off x="7797472" y="600432"/>
            <a:ext cx="4152901" cy="3983194"/>
          </a:xfrm>
          <a:prstGeom prst="rect">
            <a:avLst/>
          </a:prstGeom>
          <a:ln w="12700">
            <a:miter lim="400000"/>
          </a:ln>
        </p:spPr>
      </p:pic>
      <p:pic>
        <p:nvPicPr>
          <p:cNvPr id="174" name="IMG_0240.jpg"/>
          <p:cNvPicPr>
            <a:picLocks/>
          </p:cNvPicPr>
          <p:nvPr/>
        </p:nvPicPr>
        <p:blipFill>
          <a:blip r:embed="rId3" cstate="screen">
            <a:extLst>
              <a:ext uri="{28A0092B-C50C-407E-A947-70E740481C1C}">
                <a14:useLocalDpi xmlns:a14="http://schemas.microsoft.com/office/drawing/2010/main"/>
              </a:ext>
            </a:extLst>
          </a:blip>
          <a:stretch>
            <a:fillRect/>
          </a:stretch>
        </p:blipFill>
        <p:spPr>
          <a:xfrm>
            <a:off x="338232" y="600432"/>
            <a:ext cx="4152901" cy="3983194"/>
          </a:xfrm>
          <a:prstGeom prst="rect">
            <a:avLst/>
          </a:prstGeom>
          <a:ln w="12700">
            <a:miter lim="400000"/>
          </a:ln>
        </p:spPr>
      </p:pic>
      <p:pic>
        <p:nvPicPr>
          <p:cNvPr id="175" name="IMG_0486.jpg"/>
          <p:cNvPicPr>
            <a:picLocks/>
          </p:cNvPicPr>
          <p:nvPr/>
        </p:nvPicPr>
        <p:blipFill>
          <a:blip r:embed="rId4" cstate="screen">
            <a:extLst>
              <a:ext uri="{28A0092B-C50C-407E-A947-70E740481C1C}">
                <a14:useLocalDpi xmlns:a14="http://schemas.microsoft.com/office/drawing/2010/main"/>
              </a:ext>
            </a:extLst>
          </a:blip>
          <a:stretch>
            <a:fillRect/>
          </a:stretch>
        </p:blipFill>
        <p:spPr>
          <a:xfrm>
            <a:off x="358369" y="5522697"/>
            <a:ext cx="4179249" cy="3134437"/>
          </a:xfrm>
          <a:prstGeom prst="rect">
            <a:avLst/>
          </a:prstGeom>
          <a:ln w="12700">
            <a:miter lim="400000"/>
          </a:ln>
        </p:spPr>
      </p:pic>
      <p:pic>
        <p:nvPicPr>
          <p:cNvPr id="176" name="IMG_6897.jpg"/>
          <p:cNvPicPr>
            <a:picLocks/>
          </p:cNvPicPr>
          <p:nvPr/>
        </p:nvPicPr>
        <p:blipFill>
          <a:blip r:embed="rId5" cstate="screen">
            <a:extLst>
              <a:ext uri="{28A0092B-C50C-407E-A947-70E740481C1C}">
                <a14:useLocalDpi xmlns:a14="http://schemas.microsoft.com/office/drawing/2010/main"/>
              </a:ext>
            </a:extLst>
          </a:blip>
          <a:stretch>
            <a:fillRect/>
          </a:stretch>
        </p:blipFill>
        <p:spPr>
          <a:xfrm>
            <a:off x="7784298" y="5406898"/>
            <a:ext cx="4179250" cy="3366035"/>
          </a:xfrm>
          <a:prstGeom prst="rect">
            <a:avLst/>
          </a:prstGeom>
          <a:ln w="12700">
            <a:miter lim="400000"/>
          </a:ln>
        </p:spPr>
      </p:pic>
      <p:sp>
        <p:nvSpPr>
          <p:cNvPr id="177" name="Shape 177"/>
          <p:cNvSpPr/>
          <p:nvPr/>
        </p:nvSpPr>
        <p:spPr>
          <a:xfrm>
            <a:off x="4821065" y="1056856"/>
            <a:ext cx="2646475"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spc="36">
                <a:solidFill>
                  <a:srgbClr val="0096FF"/>
                </a:solidFill>
              </a:defRPr>
            </a:lvl1pPr>
          </a:lstStyle>
          <a:p>
            <a:r>
              <a:rPr dirty="0"/>
              <a:t>attractiveness</a:t>
            </a:r>
          </a:p>
        </p:txBody>
      </p:sp>
      <p:sp>
        <p:nvSpPr>
          <p:cNvPr id="178" name="Shape 178"/>
          <p:cNvSpPr/>
          <p:nvPr/>
        </p:nvSpPr>
        <p:spPr>
          <a:xfrm>
            <a:off x="4681510" y="7557883"/>
            <a:ext cx="2958897"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spc="36">
                <a:solidFill>
                  <a:srgbClr val="0096FF"/>
                </a:solidFill>
              </a:defRPr>
            </a:lvl1pPr>
          </a:lstStyle>
          <a:p>
            <a:r>
              <a:rPr dirty="0"/>
              <a:t>competitiveness</a:t>
            </a:r>
          </a:p>
        </p:txBody>
      </p:sp>
      <p:pic>
        <p:nvPicPr>
          <p:cNvPr id="179" name="Screen Shot 2015-12-16 at 21.32.02.png"/>
          <p:cNvPicPr>
            <a:picLocks noChangeAspect="1"/>
          </p:cNvPicPr>
          <p:nvPr/>
        </p:nvPicPr>
        <p:blipFill>
          <a:blip r:embed="rId6">
            <a:extLst/>
          </a:blip>
          <a:stretch>
            <a:fillRect/>
          </a:stretch>
        </p:blipFill>
        <p:spPr>
          <a:xfrm>
            <a:off x="12085653" y="88385"/>
            <a:ext cx="870295" cy="944048"/>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blinds(horizontal)">
                                      <p:cBhvr>
                                        <p:cTn id="7" dur="500"/>
                                        <p:tgtEl>
                                          <p:spTgt spid="16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4"/>
                                        </p:tgtEl>
                                        <p:attrNameLst>
                                          <p:attrName>style.visibility</p:attrName>
                                        </p:attrNameLst>
                                      </p:cBhvr>
                                      <p:to>
                                        <p:strVal val="visible"/>
                                      </p:to>
                                    </p:set>
                                    <p:animEffect transition="in" filter="randombar(horizontal)">
                                      <p:cBhvr>
                                        <p:cTn id="12" dur="500"/>
                                        <p:tgtEl>
                                          <p:spTgt spid="17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69"/>
                                        </p:tgtEl>
                                        <p:attrNameLst>
                                          <p:attrName>style.visibility</p:attrName>
                                        </p:attrNameLst>
                                      </p:cBhvr>
                                      <p:to>
                                        <p:strVal val="visible"/>
                                      </p:to>
                                    </p:set>
                                    <p:animEffect transition="in" filter="randombar(horizontal)">
                                      <p:cBhvr>
                                        <p:cTn id="17" dur="200"/>
                                        <p:tgtEl>
                                          <p:spTgt spid="16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73"/>
                                        </p:tgtEl>
                                        <p:attrNameLst>
                                          <p:attrName>style.visibility</p:attrName>
                                        </p:attrNameLst>
                                      </p:cBhvr>
                                      <p:to>
                                        <p:strVal val="visible"/>
                                      </p:to>
                                    </p:set>
                                    <p:animEffect transition="in" filter="randombar(horizontal)">
                                      <p:cBhvr>
                                        <p:cTn id="22" dur="500"/>
                                        <p:tgtEl>
                                          <p:spTgt spid="17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70"/>
                                        </p:tgtEl>
                                        <p:attrNameLst>
                                          <p:attrName>style.visibility</p:attrName>
                                        </p:attrNameLst>
                                      </p:cBhvr>
                                      <p:to>
                                        <p:strVal val="visible"/>
                                      </p:to>
                                    </p:set>
                                    <p:animEffect transition="in" filter="randombar(horizontal)">
                                      <p:cBhvr>
                                        <p:cTn id="27" dur="200"/>
                                        <p:tgtEl>
                                          <p:spTgt spid="17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75"/>
                                        </p:tgtEl>
                                        <p:attrNameLst>
                                          <p:attrName>style.visibility</p:attrName>
                                        </p:attrNameLst>
                                      </p:cBhvr>
                                      <p:to>
                                        <p:strVal val="visible"/>
                                      </p:to>
                                    </p:set>
                                    <p:animEffect transition="in" filter="randombar(horizontal)">
                                      <p:cBhvr>
                                        <p:cTn id="32" dur="500"/>
                                        <p:tgtEl>
                                          <p:spTgt spid="17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71"/>
                                        </p:tgtEl>
                                        <p:attrNameLst>
                                          <p:attrName>style.visibility</p:attrName>
                                        </p:attrNameLst>
                                      </p:cBhvr>
                                      <p:to>
                                        <p:strVal val="visible"/>
                                      </p:to>
                                    </p:set>
                                    <p:animEffect transition="in" filter="randombar(horizontal)">
                                      <p:cBhvr>
                                        <p:cTn id="37" dur="200"/>
                                        <p:tgtEl>
                                          <p:spTgt spid="171"/>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76"/>
                                        </p:tgtEl>
                                        <p:attrNameLst>
                                          <p:attrName>style.visibility</p:attrName>
                                        </p:attrNameLst>
                                      </p:cBhvr>
                                      <p:to>
                                        <p:strVal val="visible"/>
                                      </p:to>
                                    </p:set>
                                    <p:animEffect transition="in" filter="randombar(horizontal)">
                                      <p:cBhvr>
                                        <p:cTn id="42" dur="500"/>
                                        <p:tgtEl>
                                          <p:spTgt spid="176"/>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72"/>
                                        </p:tgtEl>
                                        <p:attrNameLst>
                                          <p:attrName>style.visibility</p:attrName>
                                        </p:attrNameLst>
                                      </p:cBhvr>
                                      <p:to>
                                        <p:strVal val="visible"/>
                                      </p:to>
                                    </p:set>
                                    <p:animEffect transition="in" filter="randombar(horizontal)">
                                      <p:cBhvr>
                                        <p:cTn id="47" dur="200"/>
                                        <p:tgtEl>
                                          <p:spTgt spid="172"/>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77"/>
                                        </p:tgtEl>
                                        <p:attrNameLst>
                                          <p:attrName>style.visibility</p:attrName>
                                        </p:attrNameLst>
                                      </p:cBhvr>
                                      <p:to>
                                        <p:strVal val="visible"/>
                                      </p:to>
                                    </p:set>
                                    <p:animEffect transition="in" filter="randombar(horizontal)">
                                      <p:cBhvr>
                                        <p:cTn id="52" dur="500"/>
                                        <p:tgtEl>
                                          <p:spTgt spid="177"/>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1" nodeType="clickEffect">
                                  <p:stCondLst>
                                    <p:cond delay="0"/>
                                  </p:stCondLst>
                                  <p:childTnLst>
                                    <p:set>
                                      <p:cBhvr>
                                        <p:cTn id="56" dur="1" fill="hold">
                                          <p:stCondLst>
                                            <p:cond delay="0"/>
                                          </p:stCondLst>
                                        </p:cTn>
                                        <p:tgtEl>
                                          <p:spTgt spid="177"/>
                                        </p:tgtEl>
                                        <p:attrNameLst>
                                          <p:attrName>style.visibility</p:attrName>
                                        </p:attrNameLst>
                                      </p:cBhvr>
                                      <p:to>
                                        <p:strVal val="visible"/>
                                      </p:to>
                                    </p:set>
                                    <p:animEffect transition="in" filter="barn(inVertical)">
                                      <p:cBhvr>
                                        <p:cTn id="57" dur="500"/>
                                        <p:tgtEl>
                                          <p:spTgt spid="177"/>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78"/>
                                        </p:tgtEl>
                                        <p:attrNameLst>
                                          <p:attrName>style.visibility</p:attrName>
                                        </p:attrNameLst>
                                      </p:cBhvr>
                                      <p:to>
                                        <p:strVal val="visible"/>
                                      </p:to>
                                    </p:set>
                                    <p:animEffect transition="in" filter="barn(inVertical)">
                                      <p:cBhvr>
                                        <p:cTn id="62" dur="5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animBg="1"/>
      <p:bldP spid="169" grpId="0" animBg="1"/>
      <p:bldP spid="170" grpId="0" animBg="1"/>
      <p:bldP spid="171" grpId="0" animBg="1"/>
      <p:bldP spid="172" grpId="0" animBg="1"/>
      <p:bldP spid="177" grpId="0" animBg="1"/>
      <p:bldP spid="177" grpId="1" animBg="1"/>
      <p:bldP spid="17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p:nvPr/>
        </p:nvSpPr>
        <p:spPr>
          <a:xfrm>
            <a:off x="152226" y="4197404"/>
            <a:ext cx="4936185"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r>
              <a:rPr dirty="0"/>
              <a:t>Cultural preservation/continuity</a:t>
            </a:r>
          </a:p>
        </p:txBody>
      </p:sp>
      <p:sp>
        <p:nvSpPr>
          <p:cNvPr id="182" name="Shape 182"/>
          <p:cNvSpPr/>
          <p:nvPr/>
        </p:nvSpPr>
        <p:spPr>
          <a:xfrm>
            <a:off x="8199287" y="8721166"/>
            <a:ext cx="3681839"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r>
              <a:rPr dirty="0"/>
              <a:t>Host-guest relationships</a:t>
            </a:r>
          </a:p>
        </p:txBody>
      </p:sp>
      <p:pic>
        <p:nvPicPr>
          <p:cNvPr id="185" name="IMG_0202.jpg"/>
          <p:cNvPicPr>
            <a:picLocks/>
          </p:cNvPicPr>
          <p:nvPr/>
        </p:nvPicPr>
        <p:blipFill>
          <a:blip r:embed="rId2" cstate="screen">
            <a:extLst>
              <a:ext uri="{28A0092B-C50C-407E-A947-70E740481C1C}">
                <a14:useLocalDpi xmlns:a14="http://schemas.microsoft.com/office/drawing/2010/main"/>
              </a:ext>
            </a:extLst>
          </a:blip>
          <a:stretch>
            <a:fillRect/>
          </a:stretch>
        </p:blipFill>
        <p:spPr>
          <a:xfrm>
            <a:off x="7584425" y="5311839"/>
            <a:ext cx="4502760" cy="3452072"/>
          </a:xfrm>
          <a:prstGeom prst="rect">
            <a:avLst/>
          </a:prstGeom>
          <a:ln w="12700">
            <a:miter lim="400000"/>
          </a:ln>
        </p:spPr>
      </p:pic>
      <p:sp>
        <p:nvSpPr>
          <p:cNvPr id="186" name="Shape 186"/>
          <p:cNvSpPr/>
          <p:nvPr/>
        </p:nvSpPr>
        <p:spPr>
          <a:xfrm>
            <a:off x="1390290" y="4584699"/>
            <a:ext cx="2048786"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rPr dirty="0"/>
              <a:t>Globalisation</a:t>
            </a:r>
          </a:p>
        </p:txBody>
      </p:sp>
      <p:sp>
        <p:nvSpPr>
          <p:cNvPr id="187" name="Shape 187"/>
          <p:cNvSpPr/>
          <p:nvPr/>
        </p:nvSpPr>
        <p:spPr>
          <a:xfrm>
            <a:off x="9035389" y="9108461"/>
            <a:ext cx="2009635"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rPr dirty="0"/>
              <a:t>Urbanisation</a:t>
            </a:r>
          </a:p>
        </p:txBody>
      </p:sp>
      <p:sp>
        <p:nvSpPr>
          <p:cNvPr id="188" name="Shape 188"/>
          <p:cNvSpPr/>
          <p:nvPr/>
        </p:nvSpPr>
        <p:spPr>
          <a:xfrm>
            <a:off x="4414515" y="4914660"/>
            <a:ext cx="3117800" cy="109728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lnSpc>
                <a:spcPct val="80000"/>
              </a:lnSpc>
              <a:spcBef>
                <a:spcPts val="0"/>
              </a:spcBef>
              <a:defRPr sz="7800" cap="all" spc="0">
                <a:latin typeface="+mn-lt"/>
                <a:ea typeface="+mn-ea"/>
                <a:cs typeface="+mn-cs"/>
                <a:sym typeface="DIN Condensed"/>
              </a:defRPr>
            </a:lvl1pPr>
          </a:lstStyle>
          <a:p>
            <a:r>
              <a:rPr dirty="0"/>
              <a:t>Tensions</a:t>
            </a:r>
          </a:p>
        </p:txBody>
      </p:sp>
      <p:pic>
        <p:nvPicPr>
          <p:cNvPr id="189" name="IMG_0547.jpg"/>
          <p:cNvPicPr>
            <a:picLocks/>
          </p:cNvPicPr>
          <p:nvPr/>
        </p:nvPicPr>
        <p:blipFill>
          <a:blip r:embed="rId3" cstate="screen">
            <a:extLst>
              <a:ext uri="{28A0092B-C50C-407E-A947-70E740481C1C}">
                <a14:useLocalDpi xmlns:a14="http://schemas.microsoft.com/office/drawing/2010/main"/>
              </a:ext>
            </a:extLst>
          </a:blip>
          <a:stretch>
            <a:fillRect/>
          </a:stretch>
        </p:blipFill>
        <p:spPr>
          <a:xfrm>
            <a:off x="240686" y="594381"/>
            <a:ext cx="4121719" cy="3636522"/>
          </a:xfrm>
          <a:prstGeom prst="rect">
            <a:avLst/>
          </a:prstGeom>
          <a:ln w="12700">
            <a:miter lim="400000"/>
          </a:ln>
        </p:spPr>
      </p:pic>
      <p:sp>
        <p:nvSpPr>
          <p:cNvPr id="190" name="Shape 190"/>
          <p:cNvSpPr/>
          <p:nvPr/>
        </p:nvSpPr>
        <p:spPr>
          <a:xfrm>
            <a:off x="7687900" y="4197404"/>
            <a:ext cx="4295810"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rPr dirty="0"/>
              <a:t>Cultural innovation/R&amp;D,IP</a:t>
            </a:r>
          </a:p>
        </p:txBody>
      </p:sp>
      <p:sp>
        <p:nvSpPr>
          <p:cNvPr id="191" name="Shape 191"/>
          <p:cNvSpPr/>
          <p:nvPr/>
        </p:nvSpPr>
        <p:spPr>
          <a:xfrm>
            <a:off x="8507754" y="4584699"/>
            <a:ext cx="2514456"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Industrialisation</a:t>
            </a:r>
          </a:p>
        </p:txBody>
      </p:sp>
      <p:sp>
        <p:nvSpPr>
          <p:cNvPr id="192" name="Shape 192"/>
          <p:cNvSpPr/>
          <p:nvPr/>
        </p:nvSpPr>
        <p:spPr>
          <a:xfrm>
            <a:off x="104235" y="8721166"/>
            <a:ext cx="6032263"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rPr dirty="0"/>
              <a:t>Cultural authenticity/experience economy</a:t>
            </a:r>
          </a:p>
        </p:txBody>
      </p:sp>
      <p:sp>
        <p:nvSpPr>
          <p:cNvPr id="193" name="Shape 193"/>
          <p:cNvSpPr/>
          <p:nvPr/>
        </p:nvSpPr>
        <p:spPr>
          <a:xfrm>
            <a:off x="1035218" y="9108461"/>
            <a:ext cx="2277807"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Postmodernism</a:t>
            </a:r>
          </a:p>
        </p:txBody>
      </p:sp>
      <p:pic>
        <p:nvPicPr>
          <p:cNvPr id="194" name="IMG_7773.jpg"/>
          <p:cNvPicPr>
            <a:picLocks/>
          </p:cNvPicPr>
          <p:nvPr/>
        </p:nvPicPr>
        <p:blipFill>
          <a:blip r:embed="rId4" cstate="screen">
            <a:extLst>
              <a:ext uri="{28A0092B-C50C-407E-A947-70E740481C1C}">
                <a14:useLocalDpi xmlns:a14="http://schemas.microsoft.com/office/drawing/2010/main"/>
              </a:ext>
            </a:extLst>
          </a:blip>
          <a:stretch>
            <a:fillRect/>
          </a:stretch>
        </p:blipFill>
        <p:spPr>
          <a:xfrm>
            <a:off x="240686" y="5352378"/>
            <a:ext cx="4121719" cy="3370994"/>
          </a:xfrm>
          <a:prstGeom prst="rect">
            <a:avLst/>
          </a:prstGeom>
          <a:ln w="12700">
            <a:miter lim="400000"/>
          </a:ln>
        </p:spPr>
      </p:pic>
      <p:pic>
        <p:nvPicPr>
          <p:cNvPr id="195" name="DSC08747.jpeg"/>
          <p:cNvPicPr>
            <a:picLocks/>
          </p:cNvPicPr>
          <p:nvPr/>
        </p:nvPicPr>
        <p:blipFill>
          <a:blip r:embed="rId5" cstate="screen">
            <a:extLst>
              <a:ext uri="{28A0092B-C50C-407E-A947-70E740481C1C}">
                <a14:useLocalDpi xmlns:a14="http://schemas.microsoft.com/office/drawing/2010/main"/>
              </a:ext>
            </a:extLst>
          </a:blip>
          <a:stretch>
            <a:fillRect/>
          </a:stretch>
        </p:blipFill>
        <p:spPr>
          <a:xfrm>
            <a:off x="7584425" y="548804"/>
            <a:ext cx="4502760" cy="3727676"/>
          </a:xfrm>
          <a:prstGeom prst="rect">
            <a:avLst/>
          </a:prstGeom>
          <a:ln w="12700">
            <a:miter lim="400000"/>
          </a:ln>
        </p:spPr>
      </p:pic>
      <p:pic>
        <p:nvPicPr>
          <p:cNvPr id="196" name="Screen Shot 2015-12-16 at 21.32.02.png"/>
          <p:cNvPicPr>
            <a:picLocks noChangeAspect="1"/>
          </p:cNvPicPr>
          <p:nvPr/>
        </p:nvPicPr>
        <p:blipFill>
          <a:blip r:embed="rId6">
            <a:extLst/>
          </a:blip>
          <a:stretch>
            <a:fillRect/>
          </a:stretch>
        </p:blipFill>
        <p:spPr>
          <a:xfrm>
            <a:off x="12085653" y="88385"/>
            <a:ext cx="870295" cy="944048"/>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circle(in)">
                                      <p:cBhvr>
                                        <p:cTn id="7" dur="2000"/>
                                        <p:tgtEl>
                                          <p:spTgt spid="18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9"/>
                                        </p:tgtEl>
                                        <p:attrNameLst>
                                          <p:attrName>style.visibility</p:attrName>
                                        </p:attrNameLst>
                                      </p:cBhvr>
                                      <p:to>
                                        <p:strVal val="visible"/>
                                      </p:to>
                                    </p:set>
                                    <p:animEffect transition="in" filter="randombar(horizontal)">
                                      <p:cBhvr>
                                        <p:cTn id="12" dur="500"/>
                                        <p:tgtEl>
                                          <p:spTgt spid="18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81"/>
                                        </p:tgtEl>
                                        <p:attrNameLst>
                                          <p:attrName>style.visibility</p:attrName>
                                        </p:attrNameLst>
                                      </p:cBhvr>
                                      <p:to>
                                        <p:strVal val="visible"/>
                                      </p:to>
                                    </p:set>
                                    <p:animEffect transition="in" filter="randombar(horizontal)">
                                      <p:cBhvr>
                                        <p:cTn id="17" dur="200"/>
                                        <p:tgtEl>
                                          <p:spTgt spid="181"/>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86"/>
                                        </p:tgtEl>
                                        <p:attrNameLst>
                                          <p:attrName>style.visibility</p:attrName>
                                        </p:attrNameLst>
                                      </p:cBhvr>
                                      <p:to>
                                        <p:strVal val="visible"/>
                                      </p:to>
                                    </p:set>
                                    <p:animEffect transition="in" filter="randombar(horizontal)">
                                      <p:cBhvr>
                                        <p:cTn id="20" dur="200"/>
                                        <p:tgtEl>
                                          <p:spTgt spid="18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95"/>
                                        </p:tgtEl>
                                        <p:attrNameLst>
                                          <p:attrName>style.visibility</p:attrName>
                                        </p:attrNameLst>
                                      </p:cBhvr>
                                      <p:to>
                                        <p:strVal val="visible"/>
                                      </p:to>
                                    </p:set>
                                    <p:animEffect transition="in" filter="randombar(horizontal)">
                                      <p:cBhvr>
                                        <p:cTn id="25" dur="500"/>
                                        <p:tgtEl>
                                          <p:spTgt spid="19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90"/>
                                        </p:tgtEl>
                                        <p:attrNameLst>
                                          <p:attrName>style.visibility</p:attrName>
                                        </p:attrNameLst>
                                      </p:cBhvr>
                                      <p:to>
                                        <p:strVal val="visible"/>
                                      </p:to>
                                    </p:set>
                                    <p:animEffect transition="in" filter="randombar(horizontal)">
                                      <p:cBhvr>
                                        <p:cTn id="30" dur="200"/>
                                        <p:tgtEl>
                                          <p:spTgt spid="190"/>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91"/>
                                        </p:tgtEl>
                                        <p:attrNameLst>
                                          <p:attrName>style.visibility</p:attrName>
                                        </p:attrNameLst>
                                      </p:cBhvr>
                                      <p:to>
                                        <p:strVal val="visible"/>
                                      </p:to>
                                    </p:set>
                                    <p:animEffect transition="in" filter="randombar(horizontal)">
                                      <p:cBhvr>
                                        <p:cTn id="33" dur="200"/>
                                        <p:tgtEl>
                                          <p:spTgt spid="191"/>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94"/>
                                        </p:tgtEl>
                                        <p:attrNameLst>
                                          <p:attrName>style.visibility</p:attrName>
                                        </p:attrNameLst>
                                      </p:cBhvr>
                                      <p:to>
                                        <p:strVal val="visible"/>
                                      </p:to>
                                    </p:set>
                                    <p:animEffect transition="in" filter="randombar(horizontal)">
                                      <p:cBhvr>
                                        <p:cTn id="38" dur="500"/>
                                        <p:tgtEl>
                                          <p:spTgt spid="194"/>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92"/>
                                        </p:tgtEl>
                                        <p:attrNameLst>
                                          <p:attrName>style.visibility</p:attrName>
                                        </p:attrNameLst>
                                      </p:cBhvr>
                                      <p:to>
                                        <p:strVal val="visible"/>
                                      </p:to>
                                    </p:set>
                                    <p:animEffect transition="in" filter="randombar(horizontal)">
                                      <p:cBhvr>
                                        <p:cTn id="43" dur="200"/>
                                        <p:tgtEl>
                                          <p:spTgt spid="192"/>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193"/>
                                        </p:tgtEl>
                                        <p:attrNameLst>
                                          <p:attrName>style.visibility</p:attrName>
                                        </p:attrNameLst>
                                      </p:cBhvr>
                                      <p:to>
                                        <p:strVal val="visible"/>
                                      </p:to>
                                    </p:set>
                                    <p:animEffect transition="in" filter="randombar(horizontal)">
                                      <p:cBhvr>
                                        <p:cTn id="46" dur="200"/>
                                        <p:tgtEl>
                                          <p:spTgt spid="193"/>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185"/>
                                        </p:tgtEl>
                                        <p:attrNameLst>
                                          <p:attrName>style.visibility</p:attrName>
                                        </p:attrNameLst>
                                      </p:cBhvr>
                                      <p:to>
                                        <p:strVal val="visible"/>
                                      </p:to>
                                    </p:set>
                                    <p:animEffect transition="in" filter="randombar(horizontal)">
                                      <p:cBhvr>
                                        <p:cTn id="51" dur="500"/>
                                        <p:tgtEl>
                                          <p:spTgt spid="185"/>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182"/>
                                        </p:tgtEl>
                                        <p:attrNameLst>
                                          <p:attrName>style.visibility</p:attrName>
                                        </p:attrNameLst>
                                      </p:cBhvr>
                                      <p:to>
                                        <p:strVal val="visible"/>
                                      </p:to>
                                    </p:set>
                                    <p:animEffect transition="in" filter="randombar(horizontal)">
                                      <p:cBhvr>
                                        <p:cTn id="56" dur="200"/>
                                        <p:tgtEl>
                                          <p:spTgt spid="182"/>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187"/>
                                        </p:tgtEl>
                                        <p:attrNameLst>
                                          <p:attrName>style.visibility</p:attrName>
                                        </p:attrNameLst>
                                      </p:cBhvr>
                                      <p:to>
                                        <p:strVal val="visible"/>
                                      </p:to>
                                    </p:set>
                                    <p:animEffect transition="in" filter="randombar(horizontal)">
                                      <p:cBhvr>
                                        <p:cTn id="59" dur="2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animBg="1"/>
      <p:bldP spid="182" grpId="0" animBg="1"/>
      <p:bldP spid="186" grpId="0" animBg="1"/>
      <p:bldP spid="187" grpId="0" animBg="1"/>
      <p:bldP spid="188" grpId="0" animBg="1"/>
      <p:bldP spid="190" grpId="0" animBg="1"/>
      <p:bldP spid="191" grpId="0" animBg="1"/>
      <p:bldP spid="192" grpId="0" animBg="1"/>
      <p:bldP spid="19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118295074_2675x2907.jpeg"/>
          <p:cNvPicPr>
            <a:picLocks noGrp="1" noChangeAspect="1"/>
          </p:cNvPicPr>
          <p:nvPr>
            <p:ph type="pic" idx="13"/>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sp>
        <p:nvSpPr>
          <p:cNvPr id="199" name="Shape 199"/>
          <p:cNvSpPr>
            <a:spLocks noGrp="1"/>
          </p:cNvSpPr>
          <p:nvPr>
            <p:ph type="body" idx="14"/>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00" name="Shape 200"/>
          <p:cNvSpPr>
            <a:spLocks noGrp="1"/>
          </p:cNvSpPr>
          <p:nvPr>
            <p:ph type="title"/>
          </p:nvPr>
        </p:nvSpPr>
        <p:spPr>
          <a:xfrm>
            <a:off x="6706171" y="2023198"/>
            <a:ext cx="5589744" cy="2297612"/>
          </a:xfrm>
          <a:prstGeom prst="rect">
            <a:avLst/>
          </a:prstGeom>
        </p:spPr>
        <p:txBody>
          <a:bodyPr/>
          <a:lstStyle>
            <a:lvl1pPr defTabSz="274574">
              <a:lnSpc>
                <a:spcPct val="80000"/>
              </a:lnSpc>
              <a:spcBef>
                <a:spcPts val="0"/>
              </a:spcBef>
              <a:defRPr sz="5687">
                <a:solidFill>
                  <a:srgbClr val="5C5C5C"/>
                </a:solidFill>
              </a:defRPr>
            </a:lvl1pPr>
          </a:lstStyle>
          <a:p>
            <a:r>
              <a:t>Cultural political economy (CPE) approach</a:t>
            </a:r>
          </a:p>
        </p:txBody>
      </p:sp>
      <p:pic>
        <p:nvPicPr>
          <p:cNvPr id="201" name="Screen Shot 2015-12-16 at 21.32.02.png"/>
          <p:cNvPicPr>
            <a:picLocks noChangeAspect="1"/>
          </p:cNvPicPr>
          <p:nvPr/>
        </p:nvPicPr>
        <p:blipFill>
          <a:blip r:embed="rId3">
            <a:extLst/>
          </a:blip>
          <a:stretch>
            <a:fillRect/>
          </a:stretch>
        </p:blipFill>
        <p:spPr>
          <a:xfrm>
            <a:off x="12085653" y="88385"/>
            <a:ext cx="870295" cy="944048"/>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04" name="Shape 204"/>
          <p:cNvSpPr>
            <a:spLocks noGrp="1"/>
          </p:cNvSpPr>
          <p:nvPr>
            <p:ph type="title"/>
          </p:nvPr>
        </p:nvSpPr>
        <p:spPr>
          <a:prstGeom prst="rect">
            <a:avLst/>
          </a:prstGeom>
        </p:spPr>
        <p:txBody>
          <a:bodyPr/>
          <a:lstStyle>
            <a:lvl1pPr defTabSz="233679">
              <a:lnSpc>
                <a:spcPct val="80000"/>
              </a:lnSpc>
              <a:spcBef>
                <a:spcPts val="0"/>
              </a:spcBef>
              <a:defRPr sz="4840">
                <a:solidFill>
                  <a:srgbClr val="5C5C5C"/>
                </a:solidFill>
              </a:defRPr>
            </a:lvl1pPr>
          </a:lstStyle>
          <a:p>
            <a:r>
              <a:t>Cultural political economy (CPE)</a:t>
            </a:r>
          </a:p>
        </p:txBody>
      </p:sp>
      <p:sp>
        <p:nvSpPr>
          <p:cNvPr id="205" name="Shape 205"/>
          <p:cNvSpPr/>
          <p:nvPr/>
        </p:nvSpPr>
        <p:spPr>
          <a:xfrm>
            <a:off x="270723" y="1647895"/>
            <a:ext cx="9700411" cy="71736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defTabSz="457200">
              <a:spcBef>
                <a:spcPts val="0"/>
              </a:spcBef>
              <a:defRPr sz="2700" spc="0">
                <a:solidFill>
                  <a:srgbClr val="FF2600"/>
                </a:solidFill>
                <a:uFill>
                  <a:solidFill>
                    <a:srgbClr val="0433FF"/>
                  </a:solidFill>
                </a:uFill>
                <a:latin typeface="Times New Roman"/>
                <a:ea typeface="Times New Roman"/>
                <a:cs typeface="Times New Roman"/>
                <a:sym typeface="Times New Roman"/>
              </a:defRPr>
            </a:pPr>
            <a:endParaRPr dirty="0"/>
          </a:p>
          <a:p>
            <a:pPr marL="352425" marR="457200" indent="-352425" defTabSz="457200">
              <a:spcBef>
                <a:spcPts val="0"/>
              </a:spcBef>
              <a:buSzPct val="75000"/>
              <a:buFont typeface="Zapf Dingbats"/>
              <a:buChar char="➤"/>
              <a:defRPr sz="2700" spc="0">
                <a:solidFill>
                  <a:srgbClr val="000000"/>
                </a:solidFill>
                <a:uFill>
                  <a:solidFill>
                    <a:srgbClr val="0433FF"/>
                  </a:solidFill>
                </a:uFill>
                <a:latin typeface="Times New Roman"/>
                <a:ea typeface="Times New Roman"/>
                <a:cs typeface="Times New Roman"/>
                <a:sym typeface="Times New Roman"/>
              </a:defRPr>
            </a:pPr>
            <a:r>
              <a:rPr dirty="0"/>
              <a:t>Highlighted the contribution of the cultural turn to the analysis of the articulation between the economic and the political and their embedding in broader sets of social relations (Jessop, 2009; Sum &amp; Jessop, 2013). </a:t>
            </a:r>
          </a:p>
          <a:p>
            <a:pPr marL="352425" marR="457200" indent="-352425" defTabSz="457200">
              <a:spcBef>
                <a:spcPts val="0"/>
              </a:spcBef>
              <a:buSzPct val="75000"/>
              <a:buFont typeface="Zapf Dingbats"/>
              <a:buChar char="➤"/>
              <a:defRPr sz="2700" spc="0">
                <a:solidFill>
                  <a:srgbClr val="000000"/>
                </a:solidFill>
                <a:uFill>
                  <a:solidFill>
                    <a:srgbClr val="0433FF"/>
                  </a:solidFill>
                </a:uFill>
                <a:latin typeface="Times New Roman"/>
                <a:ea typeface="Times New Roman"/>
                <a:cs typeface="Times New Roman"/>
                <a:sym typeface="Times New Roman"/>
              </a:defRPr>
            </a:pPr>
            <a:endParaRPr dirty="0"/>
          </a:p>
          <a:p>
            <a:pPr marL="352425" marR="457200" indent="-352425" defTabSz="457200">
              <a:spcBef>
                <a:spcPts val="0"/>
              </a:spcBef>
              <a:buSzPct val="75000"/>
              <a:buFont typeface="Zapf Dingbats"/>
              <a:buChar char="➤"/>
              <a:defRPr sz="2700" spc="0">
                <a:solidFill>
                  <a:srgbClr val="000000"/>
                </a:solidFill>
                <a:uFill>
                  <a:solidFill>
                    <a:srgbClr val="0433FF"/>
                  </a:solidFill>
                </a:uFill>
                <a:latin typeface="Times New Roman"/>
                <a:ea typeface="Times New Roman"/>
                <a:cs typeface="Times New Roman"/>
                <a:sym typeface="Times New Roman"/>
              </a:defRPr>
            </a:pPr>
            <a:r>
              <a:rPr dirty="0"/>
              <a:t>Analyzed the sense- and meaning-making features theoretically </a:t>
            </a:r>
          </a:p>
          <a:p>
            <a:pPr marR="457200" defTabSz="457200">
              <a:spcBef>
                <a:spcPts val="0"/>
              </a:spcBef>
              <a:defRPr sz="2700" spc="0">
                <a:solidFill>
                  <a:srgbClr val="000000"/>
                </a:solidFill>
                <a:uFill>
                  <a:solidFill>
                    <a:srgbClr val="0433FF"/>
                  </a:solidFill>
                </a:uFill>
                <a:latin typeface="Times New Roman"/>
                <a:ea typeface="Times New Roman"/>
                <a:cs typeface="Times New Roman"/>
                <a:sym typeface="Times New Roman"/>
              </a:defRPr>
            </a:pPr>
            <a:endParaRPr dirty="0"/>
          </a:p>
          <a:p>
            <a:pPr marL="352425" marR="457200" indent="-352425" defTabSz="457200">
              <a:spcBef>
                <a:spcPts val="0"/>
              </a:spcBef>
              <a:buSzPct val="75000"/>
              <a:buFont typeface="Zapf Dingbats"/>
              <a:buChar char="➤"/>
              <a:defRPr sz="2700" spc="0">
                <a:solidFill>
                  <a:srgbClr val="000000"/>
                </a:solidFill>
                <a:uFill>
                  <a:solidFill>
                    <a:srgbClr val="0433FF"/>
                  </a:solidFill>
                </a:uFill>
                <a:latin typeface="Times New Roman"/>
                <a:ea typeface="Times New Roman"/>
                <a:cs typeface="Times New Roman"/>
                <a:sym typeface="Times New Roman"/>
              </a:defRPr>
            </a:pPr>
            <a:r>
              <a:rPr dirty="0">
                <a:solidFill>
                  <a:srgbClr val="FF2600"/>
                </a:solidFill>
              </a:rPr>
              <a:t>“Contextualized” </a:t>
            </a:r>
            <a:r>
              <a:rPr dirty="0"/>
              <a:t>the cultural objects, such as discourse, knowledge, materials transformations and associated meaning, with political, social and cultural surroundings (Mosedale, 2011)</a:t>
            </a:r>
          </a:p>
          <a:p>
            <a:pPr marR="457200" defTabSz="457200">
              <a:spcBef>
                <a:spcPts val="0"/>
              </a:spcBef>
              <a:defRPr sz="2700" spc="0">
                <a:solidFill>
                  <a:srgbClr val="000000"/>
                </a:solidFill>
                <a:uFill>
                  <a:solidFill>
                    <a:srgbClr val="0433FF"/>
                  </a:solidFill>
                </a:uFill>
                <a:latin typeface="Times New Roman"/>
                <a:ea typeface="Times New Roman"/>
                <a:cs typeface="Times New Roman"/>
                <a:sym typeface="Times New Roman"/>
              </a:defRPr>
            </a:pPr>
            <a:endParaRPr dirty="0"/>
          </a:p>
          <a:p>
            <a:pPr marL="352425" marR="457200" indent="-352425" defTabSz="457200">
              <a:spcBef>
                <a:spcPts val="0"/>
              </a:spcBef>
              <a:buSzPct val="75000"/>
              <a:buFont typeface="Zapf Dingbats"/>
              <a:buChar char="➤"/>
              <a:defRPr sz="2700" spc="0">
                <a:solidFill>
                  <a:srgbClr val="000000"/>
                </a:solidFill>
                <a:uFill>
                  <a:solidFill>
                    <a:srgbClr val="0433FF"/>
                  </a:solidFill>
                </a:uFill>
                <a:latin typeface="Times New Roman"/>
                <a:ea typeface="Times New Roman"/>
                <a:cs typeface="Times New Roman"/>
                <a:sym typeface="Times New Roman"/>
              </a:defRPr>
            </a:pPr>
            <a:r>
              <a:rPr dirty="0"/>
              <a:t>Evaluated the connected and circulating relations among actors, micro-processes, and the macro-structures (Chaperon &amp; Bramwell, 2013; Pearce, 2014)</a:t>
            </a:r>
          </a:p>
          <a:p>
            <a:pPr marR="457200" defTabSz="457200">
              <a:spcBef>
                <a:spcPts val="0"/>
              </a:spcBef>
              <a:defRPr sz="2700" spc="0">
                <a:solidFill>
                  <a:srgbClr val="000000"/>
                </a:solidFill>
                <a:uFill>
                  <a:solidFill>
                    <a:srgbClr val="0433FF"/>
                  </a:solidFill>
                </a:uFill>
                <a:latin typeface="Times New Roman"/>
                <a:ea typeface="Times New Roman"/>
                <a:cs typeface="Times New Roman"/>
                <a:sym typeface="Times New Roman"/>
              </a:defRPr>
            </a:pPr>
            <a:endParaRPr dirty="0"/>
          </a:p>
          <a:p>
            <a:pPr marL="352425" marR="457200" indent="-352425" defTabSz="457200">
              <a:spcBef>
                <a:spcPts val="0"/>
              </a:spcBef>
              <a:buSzPct val="75000"/>
              <a:buFont typeface="Zapf Dingbats"/>
              <a:buChar char="➤"/>
              <a:defRPr sz="2700" spc="0">
                <a:solidFill>
                  <a:srgbClr val="000000"/>
                </a:solidFill>
                <a:uFill>
                  <a:solidFill>
                    <a:srgbClr val="0433FF"/>
                  </a:solidFill>
                </a:uFill>
                <a:latin typeface="Times New Roman"/>
                <a:ea typeface="Times New Roman"/>
                <a:cs typeface="Times New Roman"/>
                <a:sym typeface="Times New Roman"/>
              </a:defRPr>
            </a:pPr>
            <a:r>
              <a:rPr dirty="0"/>
              <a:t>Simplified the complexity of culture</a:t>
            </a:r>
          </a:p>
        </p:txBody>
      </p:sp>
      <p:sp>
        <p:nvSpPr>
          <p:cNvPr id="206" name="Shape 206"/>
          <p:cNvSpPr/>
          <p:nvPr/>
        </p:nvSpPr>
        <p:spPr>
          <a:xfrm>
            <a:off x="8867240" y="2258994"/>
            <a:ext cx="3310596" cy="715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87020" indent="-287020" algn="r" defTabSz="457200">
              <a:spcBef>
                <a:spcPts val="0"/>
              </a:spcBef>
              <a:defRPr sz="2700" spc="0">
                <a:solidFill>
                  <a:srgbClr val="629A1A"/>
                </a:solidFill>
                <a:latin typeface="Avenir Black Oblique"/>
                <a:ea typeface="Avenir Black Oblique"/>
                <a:cs typeface="Avenir Black Oblique"/>
                <a:sym typeface="Avenir Black Oblique"/>
              </a:defRPr>
            </a:pPr>
            <a:r>
              <a:rPr dirty="0"/>
              <a:t>Semiosis</a:t>
            </a:r>
          </a:p>
          <a:p>
            <a:pPr marL="287020" indent="-287020" algn="r" defTabSz="457200">
              <a:spcBef>
                <a:spcPts val="0"/>
              </a:spcBef>
              <a:defRPr sz="2700" spc="0">
                <a:solidFill>
                  <a:srgbClr val="629A1A"/>
                </a:solidFill>
                <a:latin typeface="Avenir Black Oblique"/>
                <a:ea typeface="Avenir Black Oblique"/>
                <a:cs typeface="Avenir Black Oblique"/>
                <a:sym typeface="Avenir Black Oblique"/>
              </a:defRPr>
            </a:pPr>
            <a:endParaRPr dirty="0"/>
          </a:p>
          <a:p>
            <a:pPr marL="287020" indent="-287020" algn="r" defTabSz="457200">
              <a:spcBef>
                <a:spcPts val="0"/>
              </a:spcBef>
              <a:defRPr sz="2700" spc="0">
                <a:solidFill>
                  <a:srgbClr val="00A3EF"/>
                </a:solidFill>
                <a:latin typeface="Avenir Black Oblique"/>
                <a:ea typeface="Avenir Black Oblique"/>
                <a:cs typeface="Avenir Black Oblique"/>
                <a:sym typeface="Avenir Black Oblique"/>
              </a:defRPr>
            </a:pPr>
            <a:endParaRPr dirty="0"/>
          </a:p>
          <a:p>
            <a:pPr marL="287020" indent="-287020" algn="r" defTabSz="457200">
              <a:spcBef>
                <a:spcPts val="0"/>
              </a:spcBef>
              <a:defRPr sz="2700" spc="0">
                <a:solidFill>
                  <a:srgbClr val="00A3EF"/>
                </a:solidFill>
                <a:latin typeface="Avenir Black Oblique"/>
                <a:ea typeface="Avenir Black Oblique"/>
                <a:cs typeface="Avenir Black Oblique"/>
                <a:sym typeface="Avenir Black Oblique"/>
              </a:defRPr>
            </a:pPr>
            <a:endParaRPr dirty="0"/>
          </a:p>
          <a:p>
            <a:pPr marL="287020" indent="-287020" algn="r" defTabSz="457200">
              <a:spcBef>
                <a:spcPts val="0"/>
              </a:spcBef>
              <a:defRPr sz="2700" spc="0">
                <a:solidFill>
                  <a:srgbClr val="00A3EF"/>
                </a:solidFill>
                <a:latin typeface="Avenir Black Oblique"/>
                <a:ea typeface="Avenir Black Oblique"/>
                <a:cs typeface="Avenir Black Oblique"/>
                <a:sym typeface="Avenir Black Oblique"/>
              </a:defRPr>
            </a:pPr>
            <a:endParaRPr dirty="0"/>
          </a:p>
          <a:p>
            <a:pPr marL="287020" indent="-287020" algn="r" defTabSz="457200">
              <a:spcBef>
                <a:spcPts val="0"/>
              </a:spcBef>
              <a:defRPr sz="2700" spc="0">
                <a:solidFill>
                  <a:srgbClr val="00A3EF"/>
                </a:solidFill>
                <a:latin typeface="Avenir Black Oblique"/>
                <a:ea typeface="Avenir Black Oblique"/>
                <a:cs typeface="Avenir Black Oblique"/>
                <a:sym typeface="Avenir Black Oblique"/>
              </a:defRPr>
            </a:pPr>
            <a:endParaRPr dirty="0"/>
          </a:p>
          <a:p>
            <a:pPr marL="287020" indent="-287020" algn="r" defTabSz="457200">
              <a:spcBef>
                <a:spcPts val="0"/>
              </a:spcBef>
              <a:defRPr sz="2700" spc="0">
                <a:solidFill>
                  <a:srgbClr val="FF2600"/>
                </a:solidFill>
                <a:latin typeface="Avenir Black Oblique"/>
                <a:ea typeface="Avenir Black Oblique"/>
                <a:cs typeface="Avenir Black Oblique"/>
                <a:sym typeface="Avenir Black Oblique"/>
              </a:defRPr>
            </a:pPr>
            <a:r>
              <a:rPr dirty="0"/>
              <a:t>Structuration </a:t>
            </a:r>
          </a:p>
          <a:p>
            <a:pPr marL="287020" indent="-287020" algn="r" defTabSz="457200">
              <a:spcBef>
                <a:spcPts val="0"/>
              </a:spcBef>
              <a:defRPr sz="2700" spc="0">
                <a:solidFill>
                  <a:srgbClr val="00A3EF"/>
                </a:solidFill>
                <a:latin typeface="Avenir Black Oblique"/>
                <a:ea typeface="Avenir Black Oblique"/>
                <a:cs typeface="Avenir Black Oblique"/>
                <a:sym typeface="Avenir Black Oblique"/>
              </a:defRPr>
            </a:pPr>
            <a:endParaRPr dirty="0"/>
          </a:p>
          <a:p>
            <a:pPr marL="287020" indent="-287020" algn="r" defTabSz="457200">
              <a:spcBef>
                <a:spcPts val="0"/>
              </a:spcBef>
              <a:defRPr sz="2700" spc="0">
                <a:solidFill>
                  <a:srgbClr val="00A3EF"/>
                </a:solidFill>
                <a:latin typeface="Avenir Black Oblique"/>
                <a:ea typeface="Avenir Black Oblique"/>
                <a:cs typeface="Avenir Black Oblique"/>
                <a:sym typeface="Avenir Black Oblique"/>
              </a:defRPr>
            </a:pPr>
            <a:endParaRPr dirty="0"/>
          </a:p>
          <a:p>
            <a:pPr marL="287020" indent="-287020" algn="r" defTabSz="457200">
              <a:spcBef>
                <a:spcPts val="0"/>
              </a:spcBef>
              <a:defRPr sz="2700" spc="0">
                <a:solidFill>
                  <a:srgbClr val="00A3EF"/>
                </a:solidFill>
                <a:latin typeface="Avenir Black Oblique"/>
                <a:ea typeface="Avenir Black Oblique"/>
                <a:cs typeface="Avenir Black Oblique"/>
                <a:sym typeface="Avenir Black Oblique"/>
              </a:defRPr>
            </a:pPr>
            <a:endParaRPr dirty="0"/>
          </a:p>
          <a:p>
            <a:pPr marL="287020" indent="-287020" algn="r" defTabSz="457200">
              <a:spcBef>
                <a:spcPts val="0"/>
              </a:spcBef>
              <a:defRPr sz="2700" spc="0">
                <a:solidFill>
                  <a:srgbClr val="00A3EF"/>
                </a:solidFill>
                <a:latin typeface="Avenir Black Oblique"/>
                <a:ea typeface="Avenir Black Oblique"/>
                <a:cs typeface="Avenir Black Oblique"/>
                <a:sym typeface="Avenir Black Oblique"/>
              </a:defRPr>
            </a:pPr>
            <a:endParaRPr dirty="0"/>
          </a:p>
          <a:p>
            <a:pPr marL="287020" indent="-287020" algn="r" defTabSz="457200">
              <a:spcBef>
                <a:spcPts val="0"/>
              </a:spcBef>
              <a:defRPr sz="2700" spc="0">
                <a:solidFill>
                  <a:srgbClr val="00A3EF"/>
                </a:solidFill>
                <a:latin typeface="Avenir Black Oblique"/>
                <a:ea typeface="Avenir Black Oblique"/>
                <a:cs typeface="Avenir Black Oblique"/>
                <a:sym typeface="Avenir Black Oblique"/>
              </a:defRPr>
            </a:pPr>
            <a:endParaRPr dirty="0"/>
          </a:p>
          <a:p>
            <a:pPr marL="287020" indent="-287020" algn="r" defTabSz="457200">
              <a:spcBef>
                <a:spcPts val="0"/>
              </a:spcBef>
              <a:defRPr sz="2700" spc="0">
                <a:solidFill>
                  <a:srgbClr val="00A3EF"/>
                </a:solidFill>
                <a:latin typeface="Avenir Black Oblique"/>
                <a:ea typeface="Avenir Black Oblique"/>
                <a:cs typeface="Avenir Black Oblique"/>
                <a:sym typeface="Avenir Black Oblique"/>
              </a:defRPr>
            </a:pPr>
            <a:r>
              <a:rPr dirty="0"/>
              <a:t>Complexity reduction</a:t>
            </a:r>
          </a:p>
          <a:p>
            <a:pPr marL="287020" indent="-287020" algn="r" defTabSz="457200">
              <a:spcBef>
                <a:spcPts val="0"/>
              </a:spcBef>
              <a:defRPr sz="2700" spc="0">
                <a:solidFill>
                  <a:srgbClr val="DC5AEA"/>
                </a:solidFill>
                <a:latin typeface="Avenir Black Oblique"/>
                <a:ea typeface="Avenir Black Oblique"/>
                <a:cs typeface="Avenir Black Oblique"/>
                <a:sym typeface="Avenir Black Oblique"/>
              </a:defRPr>
            </a:pPr>
            <a:r>
              <a:rPr dirty="0"/>
              <a:t>   </a:t>
            </a:r>
          </a:p>
        </p:txBody>
      </p:sp>
      <p:pic>
        <p:nvPicPr>
          <p:cNvPr id="207" name="Screen Shot 2015-12-16 at 21.32.02.png"/>
          <p:cNvPicPr>
            <a:picLocks noChangeAspect="1"/>
          </p:cNvPicPr>
          <p:nvPr/>
        </p:nvPicPr>
        <p:blipFill>
          <a:blip r:embed="rId2">
            <a:extLst/>
          </a:blip>
          <a:stretch>
            <a:fillRect/>
          </a:stretch>
        </p:blipFill>
        <p:spPr>
          <a:xfrm>
            <a:off x="12085653" y="88385"/>
            <a:ext cx="870295" cy="944048"/>
          </a:xfrm>
          <a:prstGeom prst="rect">
            <a:avLst/>
          </a:prstGeom>
          <a:ln w="12700">
            <a:miter lim="400000"/>
          </a:ln>
        </p:spPr>
      </p:pic>
      <p:cxnSp>
        <p:nvCxnSpPr>
          <p:cNvPr id="3" name="Straight Arrow Connector 2"/>
          <p:cNvCxnSpPr/>
          <p:nvPr/>
        </p:nvCxnSpPr>
        <p:spPr>
          <a:xfrm>
            <a:off x="11233858" y="3434554"/>
            <a:ext cx="0" cy="1735166"/>
          </a:xfrm>
          <a:prstGeom prst="straightConnector1">
            <a:avLst/>
          </a:prstGeom>
          <a:noFill/>
          <a:ln w="76200" cap="flat" cmpd="sng">
            <a:solidFill>
              <a:srgbClr val="008000"/>
            </a:solidFill>
            <a:prstDash val="solid"/>
            <a:miter lim="400000"/>
            <a:tailEnd type="arrow"/>
          </a:ln>
          <a:effectLst/>
          <a:sp3d/>
        </p:spPr>
        <p:style>
          <a:lnRef idx="0">
            <a:scrgbClr r="0" g="0" b="0"/>
          </a:lnRef>
          <a:fillRef idx="0">
            <a:scrgbClr r="0" g="0" b="0"/>
          </a:fillRef>
          <a:effectRef idx="0">
            <a:scrgbClr r="0" g="0" b="0"/>
          </a:effectRef>
          <a:fontRef idx="none"/>
        </p:style>
      </p:cxnSp>
      <p:cxnSp>
        <p:nvCxnSpPr>
          <p:cNvPr id="10" name="Straight Arrow Connector 9"/>
          <p:cNvCxnSpPr/>
          <p:nvPr/>
        </p:nvCxnSpPr>
        <p:spPr>
          <a:xfrm>
            <a:off x="11243152" y="5715663"/>
            <a:ext cx="0" cy="1735166"/>
          </a:xfrm>
          <a:prstGeom prst="straightConnector1">
            <a:avLst/>
          </a:prstGeom>
          <a:noFill/>
          <a:ln w="76200" cap="flat" cmpd="sng">
            <a:solidFill>
              <a:srgbClr val="FF0000"/>
            </a:solidFill>
            <a:prstDash val="solid"/>
            <a:miter lim="400000"/>
            <a:tailEnd type="arrow"/>
          </a:ln>
          <a:effectLst/>
          <a:sp3d/>
        </p:spPr>
        <p:style>
          <a:lnRef idx="0">
            <a:scrgbClr r="0" g="0" b="0"/>
          </a:lnRef>
          <a:fillRef idx="0">
            <a:scrgbClr r="0" g="0" b="0"/>
          </a:fillRef>
          <a:effectRef idx="0">
            <a:scrgbClr r="0" g="0" b="0"/>
          </a:effectRef>
          <a:fontRef idx="none"/>
        </p:style>
      </p:cxn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4"/>
                                        </p:tgtEl>
                                        <p:attrNameLst>
                                          <p:attrName>style.visibility</p:attrName>
                                        </p:attrNameLst>
                                      </p:cBhvr>
                                      <p:to>
                                        <p:strVal val="visible"/>
                                      </p:to>
                                    </p:set>
                                    <p:animEffect transition="in" filter="randombar(horizontal)">
                                      <p:cBhvr>
                                        <p:cTn id="7" dur="500"/>
                                        <p:tgtEl>
                                          <p:spTgt spid="20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5"/>
                                        </p:tgtEl>
                                        <p:attrNameLst>
                                          <p:attrName>style.visibility</p:attrName>
                                        </p:attrNameLst>
                                      </p:cBhvr>
                                      <p:to>
                                        <p:strVal val="visible"/>
                                      </p:to>
                                    </p:set>
                                    <p:animEffect transition="in" filter="randombar(horizontal)">
                                      <p:cBhvr>
                                        <p:cTn id="12" dur="500"/>
                                        <p:tgtEl>
                                          <p:spTgt spid="20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206">
                                            <p:txEl>
                                              <p:pRg st="0" end="0"/>
                                            </p:txEl>
                                          </p:spTgt>
                                        </p:tgtEl>
                                        <p:attrNameLst>
                                          <p:attrName>style.visibility</p:attrName>
                                        </p:attrNameLst>
                                      </p:cBhvr>
                                      <p:to>
                                        <p:strVal val="visible"/>
                                      </p:to>
                                    </p:set>
                                    <p:anim calcmode="lin" valueType="num">
                                      <p:cBhvr additive="base">
                                        <p:cTn id="17" dur="500" fill="hold"/>
                                        <p:tgtEl>
                                          <p:spTgt spid="206">
                                            <p:txEl>
                                              <p:pRg st="0" end="0"/>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20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206">
                                            <p:txEl>
                                              <p:pRg st="6" end="6"/>
                                            </p:txEl>
                                          </p:spTgt>
                                        </p:tgtEl>
                                        <p:attrNameLst>
                                          <p:attrName>style.visibility</p:attrName>
                                        </p:attrNameLst>
                                      </p:cBhvr>
                                      <p:to>
                                        <p:strVal val="visible"/>
                                      </p:to>
                                    </p:set>
                                    <p:anim calcmode="lin" valueType="num">
                                      <p:cBhvr additive="base">
                                        <p:cTn id="29" dur="500" fill="hold"/>
                                        <p:tgtEl>
                                          <p:spTgt spid="206">
                                            <p:txEl>
                                              <p:pRg st="6" end="6"/>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20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206">
                                            <p:txEl>
                                              <p:pRg st="12" end="12"/>
                                            </p:txEl>
                                          </p:spTgt>
                                        </p:tgtEl>
                                        <p:attrNameLst>
                                          <p:attrName>style.visibility</p:attrName>
                                        </p:attrNameLst>
                                      </p:cBhvr>
                                      <p:to>
                                        <p:strVal val="visible"/>
                                      </p:to>
                                    </p:set>
                                    <p:anim calcmode="lin" valueType="num">
                                      <p:cBhvr additive="base">
                                        <p:cTn id="41" dur="500" fill="hold"/>
                                        <p:tgtEl>
                                          <p:spTgt spid="206">
                                            <p:txEl>
                                              <p:pRg st="12" end="12"/>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206">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0" animBg="1"/>
      <p:bldP spid="20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10" name="Shape 210"/>
          <p:cNvSpPr/>
          <p:nvPr/>
        </p:nvSpPr>
        <p:spPr>
          <a:xfrm>
            <a:off x="551118" y="711199"/>
            <a:ext cx="6427471" cy="7366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lnSpc>
                <a:spcPct val="80000"/>
              </a:lnSpc>
              <a:spcBef>
                <a:spcPts val="0"/>
              </a:spcBef>
              <a:defRPr sz="5000" cap="all" spc="0">
                <a:latin typeface="+mn-lt"/>
                <a:ea typeface="+mn-ea"/>
                <a:cs typeface="+mn-cs"/>
                <a:sym typeface="DIN Condensed"/>
              </a:defRPr>
            </a:lvl1pPr>
          </a:lstStyle>
          <a:p>
            <a:r>
              <a:rPr dirty="0"/>
              <a:t>Application in Nanjing, China</a:t>
            </a:r>
          </a:p>
        </p:txBody>
      </p:sp>
      <p:pic>
        <p:nvPicPr>
          <p:cNvPr id="211" name="image9.png"/>
          <p:cNvPicPr>
            <a:picLocks/>
          </p:cNvPicPr>
          <p:nvPr/>
        </p:nvPicPr>
        <p:blipFill>
          <a:blip r:embed="rId4">
            <a:extLst/>
          </a:blip>
          <a:stretch>
            <a:fillRect/>
          </a:stretch>
        </p:blipFill>
        <p:spPr>
          <a:xfrm>
            <a:off x="7002467" y="1758949"/>
            <a:ext cx="5385939" cy="3381299"/>
          </a:xfrm>
          <a:prstGeom prst="rect">
            <a:avLst/>
          </a:prstGeom>
          <a:ln w="12700">
            <a:miter lim="400000"/>
          </a:ln>
        </p:spPr>
      </p:pic>
      <p:pic>
        <p:nvPicPr>
          <p:cNvPr id="212" name="image10.png"/>
          <p:cNvPicPr>
            <a:picLocks noChangeAspect="1"/>
          </p:cNvPicPr>
          <p:nvPr/>
        </p:nvPicPr>
        <p:blipFill>
          <a:blip r:embed="rId5">
            <a:extLst/>
          </a:blip>
          <a:stretch>
            <a:fillRect/>
          </a:stretch>
        </p:blipFill>
        <p:spPr>
          <a:xfrm>
            <a:off x="10219103" y="2817062"/>
            <a:ext cx="853860" cy="323083"/>
          </a:xfrm>
          <a:prstGeom prst="rect">
            <a:avLst/>
          </a:prstGeom>
          <a:ln w="12700">
            <a:miter lim="400000"/>
          </a:ln>
        </p:spPr>
      </p:pic>
      <p:pic>
        <p:nvPicPr>
          <p:cNvPr id="213" name="Nanjing,China 2014 南京（金陵）2014.mp4"/>
          <p:cNvPicPr>
            <a:picLocks/>
          </p:cNvPicPr>
          <p:nvPr>
            <a:videoFile r:link="rId2"/>
            <p:extLst>
              <p:ext uri="{DAA4B4D4-6D71-4841-9C94-3DE7FCFB9230}">
                <p14:media xmlns:p14="http://schemas.microsoft.com/office/powerpoint/2010/main" r:embed="rId1"/>
              </p:ext>
            </p:extLst>
          </p:nvPr>
        </p:nvPicPr>
        <p:blipFill>
          <a:blip r:embed="rId6">
            <a:extLst/>
          </a:blip>
          <a:stretch>
            <a:fillRect/>
          </a:stretch>
        </p:blipFill>
        <p:spPr>
          <a:xfrm>
            <a:off x="7002467" y="5297456"/>
            <a:ext cx="5385939" cy="4074520"/>
          </a:xfrm>
          <a:prstGeom prst="rect">
            <a:avLst/>
          </a:prstGeom>
          <a:ln w="12700">
            <a:miter lim="400000"/>
          </a:ln>
        </p:spPr>
      </p:pic>
      <p:sp>
        <p:nvSpPr>
          <p:cNvPr id="214" name="Shape 214"/>
          <p:cNvSpPr/>
          <p:nvPr/>
        </p:nvSpPr>
        <p:spPr>
          <a:xfrm>
            <a:off x="416556" y="1994228"/>
            <a:ext cx="6213043" cy="648729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11162" indent="-411162">
              <a:buSzPct val="75000"/>
              <a:buFont typeface="Zapf Dingbats"/>
              <a:buChar char="➤"/>
              <a:defRPr>
                <a:solidFill>
                  <a:srgbClr val="000000"/>
                </a:solidFill>
                <a:latin typeface="Times New Roman"/>
                <a:ea typeface="Times New Roman"/>
                <a:cs typeface="Times New Roman"/>
                <a:sym typeface="Times New Roman"/>
              </a:defRPr>
            </a:pPr>
            <a:r>
              <a:rPr dirty="0"/>
              <a:t>As one of the four Chinese ancient capital cities, Nanjing is the capital of Jiangsu Province </a:t>
            </a:r>
          </a:p>
          <a:p>
            <a:pPr marL="411162" indent="-411162">
              <a:buSzPct val="75000"/>
              <a:buFont typeface="Zapf Dingbats"/>
              <a:buChar char="➤"/>
              <a:defRPr>
                <a:solidFill>
                  <a:srgbClr val="000000"/>
                </a:solidFill>
                <a:latin typeface="Times New Roman"/>
                <a:ea typeface="Times New Roman"/>
                <a:cs typeface="Times New Roman"/>
                <a:sym typeface="Times New Roman"/>
              </a:defRPr>
            </a:pPr>
            <a:r>
              <a:rPr dirty="0"/>
              <a:t>Attracted 79 million domestic tourists, 1.07 million international tourists in 2012 (Nanjing Tourism Bureau, 2013)</a:t>
            </a:r>
          </a:p>
          <a:p>
            <a:pPr marL="411162" indent="-411162">
              <a:buSzPct val="75000"/>
              <a:buFont typeface="Zapf Dingbats"/>
              <a:buChar char="➤"/>
              <a:defRPr>
                <a:solidFill>
                  <a:srgbClr val="000000"/>
                </a:solidFill>
                <a:latin typeface="Times New Roman"/>
                <a:ea typeface="Times New Roman"/>
                <a:cs typeface="Times New Roman"/>
                <a:sym typeface="Times New Roman"/>
              </a:defRPr>
            </a:pPr>
            <a:r>
              <a:rPr dirty="0"/>
              <a:t>Contributed to 110.5 billion RMB as tourism industry revenue in 2011, representing 18% of the city’s economy (Nanjing Statistics Department, 2012)</a:t>
            </a:r>
          </a:p>
          <a:p>
            <a:pPr marL="411162" indent="-411162">
              <a:buSzPct val="75000"/>
              <a:buFont typeface="Zapf Dingbats"/>
              <a:buChar char="➤"/>
              <a:defRPr>
                <a:solidFill>
                  <a:srgbClr val="000000"/>
                </a:solidFill>
                <a:latin typeface="Times New Roman"/>
                <a:ea typeface="Times New Roman"/>
                <a:cs typeface="Times New Roman"/>
                <a:sym typeface="Times New Roman"/>
              </a:defRPr>
            </a:pPr>
            <a:r>
              <a:rPr dirty="0"/>
              <a:t>Two phases of data collection: February-April 2011; May-June 2012</a:t>
            </a:r>
          </a:p>
        </p:txBody>
      </p:sp>
      <p:pic>
        <p:nvPicPr>
          <p:cNvPr id="215" name="Screen Shot 2015-12-16 at 21.32.02.png"/>
          <p:cNvPicPr>
            <a:picLocks noChangeAspect="1"/>
          </p:cNvPicPr>
          <p:nvPr/>
        </p:nvPicPr>
        <p:blipFill>
          <a:blip r:embed="rId7">
            <a:extLst/>
          </a:blip>
          <a:stretch>
            <a:fillRect/>
          </a:stretch>
        </p:blipFill>
        <p:spPr>
          <a:xfrm>
            <a:off x="12085653" y="88385"/>
            <a:ext cx="870295" cy="944048"/>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0"/>
                                        </p:tgtEl>
                                        <p:attrNameLst>
                                          <p:attrName>style.visibility</p:attrName>
                                        </p:attrNameLst>
                                      </p:cBhvr>
                                      <p:to>
                                        <p:strVal val="visible"/>
                                      </p:to>
                                    </p:set>
                                    <p:animEffect transition="in" filter="blinds(horizontal)">
                                      <p:cBhvr>
                                        <p:cTn id="7" dur="500"/>
                                        <p:tgtEl>
                                          <p:spTgt spid="2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1" nodeType="clickEffect">
                                  <p:stCondLst>
                                    <p:cond delay="0"/>
                                  </p:stCondLst>
                                  <p:iterate>
                                    <p:tmAbs val="0"/>
                                  </p:iterate>
                                  <p:childTnLst>
                                    <p:set>
                                      <p:cBhvr>
                                        <p:cTn id="11" fill="hold"/>
                                        <p:tgtEl>
                                          <p:spTgt spid="211"/>
                                        </p:tgtEl>
                                        <p:attrNameLst>
                                          <p:attrName>style.visibility</p:attrName>
                                        </p:attrNameLst>
                                      </p:cBhvr>
                                      <p:to>
                                        <p:strVal val="visible"/>
                                      </p:to>
                                    </p:set>
                                    <p:anim calcmode="lin" valueType="num">
                                      <p:cBhvr>
                                        <p:cTn id="12" dur="900" fill="hold"/>
                                        <p:tgtEl>
                                          <p:spTgt spid="211"/>
                                        </p:tgtEl>
                                        <p:attrNameLst>
                                          <p:attrName>ppt_x</p:attrName>
                                        </p:attrNameLst>
                                      </p:cBhvr>
                                      <p:tavLst>
                                        <p:tav tm="0">
                                          <p:val>
                                            <p:strVal val="#ppt_x"/>
                                          </p:val>
                                        </p:tav>
                                        <p:tav tm="100000">
                                          <p:val>
                                            <p:strVal val="#ppt_x"/>
                                          </p:val>
                                        </p:tav>
                                      </p:tavLst>
                                    </p:anim>
                                    <p:anim calcmode="lin" valueType="num">
                                      <p:cBhvr>
                                        <p:cTn id="13" dur="900" fill="hold"/>
                                        <p:tgtEl>
                                          <p:spTgt spid="2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2" nodeType="clickEffect">
                                  <p:stCondLst>
                                    <p:cond delay="0"/>
                                  </p:stCondLst>
                                  <p:iterate>
                                    <p:tmAbs val="0"/>
                                  </p:iterate>
                                  <p:childTnLst>
                                    <p:set>
                                      <p:cBhvr>
                                        <p:cTn id="17" fill="hold"/>
                                        <p:tgtEl>
                                          <p:spTgt spid="212"/>
                                        </p:tgtEl>
                                        <p:attrNameLst>
                                          <p:attrName>style.visibility</p:attrName>
                                        </p:attrNameLst>
                                      </p:cBhvr>
                                      <p:to>
                                        <p:strVal val="visible"/>
                                      </p:to>
                                    </p:set>
                                    <p:anim calcmode="lin" valueType="num">
                                      <p:cBhvr>
                                        <p:cTn id="18" dur="1000" fill="hold"/>
                                        <p:tgtEl>
                                          <p:spTgt spid="212"/>
                                        </p:tgtEl>
                                        <p:attrNameLst>
                                          <p:attrName>ppt_x</p:attrName>
                                        </p:attrNameLst>
                                      </p:cBhvr>
                                      <p:tavLst>
                                        <p:tav tm="0">
                                          <p:val>
                                            <p:strVal val="#ppt_x"/>
                                          </p:val>
                                        </p:tav>
                                        <p:tav tm="100000">
                                          <p:val>
                                            <p:strVal val="#ppt_x"/>
                                          </p:val>
                                        </p:tav>
                                      </p:tavLst>
                                    </p:anim>
                                    <p:anim calcmode="lin" valueType="num">
                                      <p:cBhvr>
                                        <p:cTn id="19" dur="1000" fill="hold"/>
                                        <p:tgtEl>
                                          <p:spTgt spid="2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96129997" fill="hold"/>
                                        <p:tgtEl>
                                          <p:spTgt spid="213"/>
                                        </p:tgtEl>
                                      </p:cBhvr>
                                    </p:cmd>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14"/>
                                        </p:tgtEl>
                                        <p:attrNameLst>
                                          <p:attrName>style.visibility</p:attrName>
                                        </p:attrNameLst>
                                      </p:cBhvr>
                                      <p:to>
                                        <p:strVal val="visible"/>
                                      </p:to>
                                    </p:set>
                                    <p:animEffect transition="in" filter="blinds(horizontal)">
                                      <p:cBhvr>
                                        <p:cTn id="28" dur="500"/>
                                        <p:tgtEl>
                                          <p:spTgt spid="2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9" fill="hold" display="0">
                  <p:stCondLst>
                    <p:cond delay="indefinite"/>
                  </p:stCondLst>
                </p:cTn>
                <p:tgtEl>
                  <p:spTgt spid="213"/>
                </p:tgtEl>
              </p:cMediaNode>
            </p:video>
          </p:childTnLst>
        </p:cTn>
      </p:par>
    </p:tnLst>
    <p:bldLst>
      <p:bldP spid="210" grpId="0" animBg="1"/>
      <p:bldP spid="211" grpId="1" animBg="1" advAuto="0"/>
      <p:bldP spid="212" grpId="2" animBg="1" advAuto="0"/>
      <p:bldP spid="2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p:nvPr/>
        </p:nvSpPr>
        <p:spPr>
          <a:xfrm>
            <a:off x="285468" y="268694"/>
            <a:ext cx="5633721" cy="6096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lnSpc>
                <a:spcPct val="80000"/>
              </a:lnSpc>
              <a:spcBef>
                <a:spcPts val="0"/>
              </a:spcBef>
              <a:defRPr sz="4000" cap="all" spc="0">
                <a:latin typeface="+mn-lt"/>
                <a:ea typeface="+mn-ea"/>
                <a:cs typeface="+mn-cs"/>
                <a:sym typeface="DIN Condensed"/>
              </a:defRPr>
            </a:lvl1pPr>
          </a:lstStyle>
          <a:p>
            <a:r>
              <a:t>Cultural policies and planning</a:t>
            </a:r>
          </a:p>
        </p:txBody>
      </p:sp>
      <p:graphicFrame>
        <p:nvGraphicFramePr>
          <p:cNvPr id="218" name="Table 218"/>
          <p:cNvGraphicFramePr/>
          <p:nvPr/>
        </p:nvGraphicFramePr>
        <p:xfrm>
          <a:off x="307060" y="551890"/>
          <a:ext cx="12390679" cy="10190433"/>
        </p:xfrm>
        <a:graphic>
          <a:graphicData uri="http://schemas.openxmlformats.org/drawingml/2006/table">
            <a:tbl>
              <a:tblPr bandRow="1">
                <a:tableStyleId>{4C3C2611-4C71-4FC5-86AE-919BDF0F9419}</a:tableStyleId>
              </a:tblPr>
              <a:tblGrid>
                <a:gridCol w="7061327"/>
                <a:gridCol w="5329352"/>
              </a:tblGrid>
              <a:tr h="1077742">
                <a:tc>
                  <a:txBody>
                    <a:bodyPr/>
                    <a:lstStyle/>
                    <a:p>
                      <a:pPr algn="ctr">
                        <a:defRPr sz="1800">
                          <a:solidFill>
                            <a:srgbClr val="000000"/>
                          </a:solidFill>
                        </a:defRPr>
                      </a:pPr>
                      <a:r>
                        <a:rPr sz="2400" b="1" dirty="0">
                          <a:latin typeface="Times New Roman"/>
                          <a:ea typeface="Times New Roman"/>
                          <a:cs typeface="Times New Roman"/>
                          <a:sym typeface="Times New Roman"/>
                        </a:rPr>
                        <a:t>Policies</a:t>
                      </a:r>
                    </a:p>
                  </a:txBody>
                  <a:tcPr marL="50800" marR="50800" marT="50800" marB="50800" anchor="ctr" horzOverflow="overflow">
                    <a:lnT w="12700">
                      <a:miter lim="400000"/>
                    </a:lnT>
                  </a:tcPr>
                </a:tc>
                <a:tc>
                  <a:txBody>
                    <a:bodyPr/>
                    <a:lstStyle/>
                    <a:p>
                      <a:pPr algn="ctr">
                        <a:defRPr sz="1800">
                          <a:solidFill>
                            <a:srgbClr val="000000"/>
                          </a:solidFill>
                        </a:defRPr>
                      </a:pPr>
                      <a:r>
                        <a:rPr sz="2400" b="1">
                          <a:latin typeface="Times New Roman"/>
                          <a:ea typeface="Times New Roman"/>
                          <a:cs typeface="Times New Roman"/>
                          <a:sym typeface="Times New Roman"/>
                        </a:rPr>
                        <a:t>Priorities</a:t>
                      </a:r>
                    </a:p>
                  </a:txBody>
                  <a:tcPr marL="50800" marR="50800" marT="50800" marB="50800" anchor="ctr" horzOverflow="overflow">
                    <a:lnT w="12700">
                      <a:miter lim="400000"/>
                    </a:lnT>
                  </a:tcPr>
                </a:tc>
              </a:tr>
              <a:tr h="1077742">
                <a:tc>
                  <a:txBody>
                    <a:bodyPr/>
                    <a:lstStyle/>
                    <a:p>
                      <a:pPr algn="l">
                        <a:defRPr sz="1800">
                          <a:solidFill>
                            <a:srgbClr val="000000"/>
                          </a:solidFill>
                        </a:defRPr>
                      </a:pPr>
                      <a:r>
                        <a:rPr sz="2400">
                          <a:latin typeface="Times New Roman"/>
                          <a:ea typeface="Times New Roman"/>
                          <a:cs typeface="Times New Roman"/>
                          <a:sym typeface="Times New Roman"/>
                        </a:rPr>
                        <a:t>12th Five-Year National Guideline (2011-2015)</a:t>
                      </a:r>
                    </a:p>
                  </a:txBody>
                  <a:tcPr marL="50800" marR="50800" marT="50800" marB="50800" anchor="ctr" horzOverflow="overflow"/>
                </a:tc>
                <a:tc>
                  <a:txBody>
                    <a:bodyPr/>
                    <a:lstStyle/>
                    <a:p>
                      <a:pPr marR="457200" algn="l" defTabSz="457200">
                        <a:defRPr sz="1800">
                          <a:solidFill>
                            <a:srgbClr val="000000"/>
                          </a:solidFill>
                        </a:defRPr>
                      </a:pPr>
                      <a:r>
                        <a:rPr sz="2400">
                          <a:uFill>
                            <a:solidFill>
                              <a:srgbClr val="0433FF"/>
                            </a:solidFill>
                          </a:uFill>
                          <a:latin typeface="Times New Roman"/>
                          <a:ea typeface="Times New Roman"/>
                          <a:cs typeface="Times New Roman"/>
                          <a:sym typeface="Times New Roman"/>
                        </a:rPr>
                        <a:t>- Macro-level objectives of industries
- Social cohesion and inclusive</a:t>
                      </a:r>
                    </a:p>
                  </a:txBody>
                  <a:tcPr marL="50800" marR="50800" marT="50800" marB="50800" anchor="ctr" horzOverflow="overflow"/>
                </a:tc>
              </a:tr>
              <a:tr h="1077742">
                <a:tc>
                  <a:txBody>
                    <a:bodyPr/>
                    <a:lstStyle/>
                    <a:p>
                      <a:pPr algn="l">
                        <a:defRPr sz="1800">
                          <a:solidFill>
                            <a:srgbClr val="000000"/>
                          </a:solidFill>
                        </a:defRPr>
                      </a:pPr>
                      <a:r>
                        <a:rPr sz="2400">
                          <a:latin typeface="Times New Roman"/>
                          <a:ea typeface="Times New Roman"/>
                          <a:cs typeface="Times New Roman"/>
                          <a:sym typeface="Times New Roman"/>
                        </a:rPr>
                        <a:t>Law of intangible cultural heritage (2011)</a:t>
                      </a:r>
                    </a:p>
                  </a:txBody>
                  <a:tcPr marL="50800" marR="50800" marT="50800" marB="50800" anchor="ctr" horzOverflow="overflow"/>
                </a:tc>
                <a:tc>
                  <a:txBody>
                    <a:bodyPr/>
                    <a:lstStyle/>
                    <a:p>
                      <a:pPr marR="457200" algn="l" defTabSz="457200">
                        <a:defRPr sz="1800">
                          <a:solidFill>
                            <a:srgbClr val="000000"/>
                          </a:solidFill>
                        </a:defRPr>
                      </a:pPr>
                      <a:r>
                        <a:rPr sz="2400">
                          <a:uFill>
                            <a:solidFill>
                              <a:srgbClr val="0433FF"/>
                            </a:solidFill>
                          </a:uFill>
                          <a:latin typeface="Times New Roman"/>
                          <a:ea typeface="Times New Roman"/>
                          <a:cs typeface="Times New Roman"/>
                          <a:sym typeface="Times New Roman"/>
                        </a:rPr>
                        <a:t>Intangible cultural heritage</a:t>
                      </a:r>
                    </a:p>
                  </a:txBody>
                  <a:tcPr marL="50800" marR="50800" marT="50800" marB="50800" anchor="ctr" horzOverflow="overflow"/>
                </a:tc>
              </a:tr>
              <a:tr h="1077742">
                <a:tc>
                  <a:txBody>
                    <a:bodyPr/>
                    <a:lstStyle/>
                    <a:p>
                      <a:pPr marR="457200" algn="l" defTabSz="457200">
                        <a:defRPr sz="1800">
                          <a:solidFill>
                            <a:srgbClr val="000000"/>
                          </a:solidFill>
                        </a:defRPr>
                      </a:pPr>
                      <a:r>
                        <a:rPr sz="2400">
                          <a:uFill>
                            <a:solidFill>
                              <a:srgbClr val="0433FF"/>
                            </a:solidFill>
                          </a:uFill>
                          <a:latin typeface="Times New Roman"/>
                          <a:ea typeface="Times New Roman"/>
                          <a:cs typeface="Times New Roman"/>
                          <a:sym typeface="Times New Roman"/>
                        </a:rPr>
                        <a:t>National excellent cultural tourism directory (2010)</a:t>
                      </a:r>
                    </a:p>
                  </a:txBody>
                  <a:tcPr marL="50800" marR="50800" marT="50800" marB="50800" anchor="ctr" horzOverflow="overflow"/>
                </a:tc>
                <a:tc>
                  <a:txBody>
                    <a:bodyPr/>
                    <a:lstStyle/>
                    <a:p>
                      <a:pPr marR="457200" algn="l" defTabSz="457200">
                        <a:defRPr sz="1800">
                          <a:solidFill>
                            <a:srgbClr val="000000"/>
                          </a:solidFill>
                        </a:defRPr>
                      </a:pPr>
                      <a:r>
                        <a:rPr sz="2400">
                          <a:uFill>
                            <a:solidFill>
                              <a:srgbClr val="0433FF"/>
                            </a:solidFill>
                          </a:uFill>
                          <a:latin typeface="Times New Roman"/>
                          <a:ea typeface="Times New Roman"/>
                          <a:cs typeface="Times New Roman"/>
                          <a:sym typeface="Times New Roman"/>
                        </a:rPr>
                        <a:t>Arts/cultural performances</a:t>
                      </a:r>
                    </a:p>
                  </a:txBody>
                  <a:tcPr marL="50800" marR="50800" marT="50800" marB="50800" anchor="ctr" horzOverflow="overflow"/>
                </a:tc>
              </a:tr>
              <a:tr h="1077742">
                <a:tc>
                  <a:txBody>
                    <a:bodyPr/>
                    <a:lstStyle/>
                    <a:p>
                      <a:pPr marR="457200" algn="l" defTabSz="457200">
                        <a:defRPr sz="1800">
                          <a:solidFill>
                            <a:srgbClr val="000000"/>
                          </a:solidFill>
                        </a:defRPr>
                      </a:pPr>
                      <a:r>
                        <a:rPr sz="2400">
                          <a:uFill>
                            <a:solidFill>
                              <a:srgbClr val="0433FF"/>
                            </a:solidFill>
                          </a:uFill>
                          <a:latin typeface="Times New Roman"/>
                          <a:ea typeface="Times New Roman"/>
                          <a:cs typeface="Times New Roman"/>
                          <a:sym typeface="Times New Roman"/>
                        </a:rPr>
                        <a:t>National guideline for cultural tourism development (2009)</a:t>
                      </a:r>
                    </a:p>
                  </a:txBody>
                  <a:tcPr marL="50800" marR="50800" marT="50800" marB="50800" anchor="ctr" horzOverflow="overflow"/>
                </a:tc>
                <a:tc>
                  <a:txBody>
                    <a:bodyPr/>
                    <a:lstStyle/>
                    <a:p>
                      <a:pPr marR="457200" algn="l" defTabSz="457200">
                        <a:defRPr sz="1800">
                          <a:solidFill>
                            <a:srgbClr val="000000"/>
                          </a:solidFill>
                        </a:defRPr>
                      </a:pPr>
                      <a:r>
                        <a:rPr sz="2400">
                          <a:uFill>
                            <a:solidFill>
                              <a:srgbClr val="0433FF"/>
                            </a:solidFill>
                          </a:uFill>
                          <a:latin typeface="Times New Roman"/>
                          <a:ea typeface="Times New Roman"/>
                          <a:cs typeface="Times New Roman"/>
                          <a:sym typeface="Times New Roman"/>
                        </a:rPr>
                        <a:t>Chinese cultural branding </a:t>
                      </a:r>
                    </a:p>
                  </a:txBody>
                  <a:tcPr marL="50800" marR="50800" marT="50800" marB="50800" anchor="ctr" horzOverflow="overflow"/>
                </a:tc>
              </a:tr>
              <a:tr h="1323120">
                <a:tc>
                  <a:txBody>
                    <a:bodyPr/>
                    <a:lstStyle/>
                    <a:p>
                      <a:pPr algn="l">
                        <a:defRPr sz="1800">
                          <a:solidFill>
                            <a:srgbClr val="000000"/>
                          </a:solidFill>
                        </a:defRPr>
                      </a:pPr>
                      <a:r>
                        <a:rPr sz="2400">
                          <a:latin typeface="Times New Roman"/>
                          <a:ea typeface="Times New Roman"/>
                          <a:cs typeface="Times New Roman"/>
                          <a:sym typeface="Times New Roman"/>
                        </a:rPr>
                        <a:t>Measures for cultural independent funding (2006)</a:t>
                      </a:r>
                    </a:p>
                  </a:txBody>
                  <a:tcPr marL="50800" marR="50800" marT="50800" marB="50800" anchor="ctr" horzOverflow="overflow"/>
                </a:tc>
                <a:tc>
                  <a:txBody>
                    <a:bodyPr/>
                    <a:lstStyle/>
                    <a:p>
                      <a:pPr algn="l">
                        <a:defRPr sz="1800">
                          <a:solidFill>
                            <a:srgbClr val="000000"/>
                          </a:solidFill>
                        </a:defRPr>
                      </a:pPr>
                      <a:r>
                        <a:rPr sz="2400">
                          <a:latin typeface="Times New Roman"/>
                          <a:ea typeface="Times New Roman"/>
                          <a:cs typeface="Times New Roman"/>
                          <a:sym typeface="Times New Roman"/>
                        </a:rPr>
                        <a:t>Cultural diversification</a:t>
                      </a:r>
                    </a:p>
                  </a:txBody>
                  <a:tcPr marL="50800" marR="50800" marT="50800" marB="50800" anchor="ctr" horzOverflow="overflow"/>
                </a:tc>
              </a:tr>
              <a:tr h="1323120">
                <a:tc>
                  <a:txBody>
                    <a:bodyPr/>
                    <a:lstStyle/>
                    <a:p>
                      <a:pPr marR="457200" algn="l" defTabSz="457200">
                        <a:spcBef>
                          <a:spcPts val="1000"/>
                        </a:spcBef>
                        <a:defRPr sz="1800">
                          <a:solidFill>
                            <a:srgbClr val="000000"/>
                          </a:solidFill>
                        </a:defRPr>
                      </a:pPr>
                      <a:r>
                        <a:rPr sz="2400">
                          <a:latin typeface="Times New Roman"/>
                          <a:ea typeface="Times New Roman"/>
                          <a:cs typeface="Times New Roman"/>
                          <a:sym typeface="Times New Roman"/>
                        </a:rPr>
                        <a:t>Law of cultural relics protection (2005)</a:t>
                      </a:r>
                    </a:p>
                  </a:txBody>
                  <a:tcPr marL="50800" marR="50800" marT="50800" marB="50800" anchor="ctr" horzOverflow="overflow"/>
                </a:tc>
                <a:tc>
                  <a:txBody>
                    <a:bodyPr/>
                    <a:lstStyle/>
                    <a:p>
                      <a:pPr marR="457200" algn="l" defTabSz="457200">
                        <a:defRPr sz="1800">
                          <a:solidFill>
                            <a:srgbClr val="000000"/>
                          </a:solidFill>
                        </a:defRPr>
                      </a:pPr>
                      <a:r>
                        <a:rPr sz="2400">
                          <a:uFill>
                            <a:solidFill>
                              <a:srgbClr val="0433FF"/>
                            </a:solidFill>
                          </a:uFill>
                          <a:latin typeface="Times New Roman"/>
                          <a:ea typeface="Times New Roman"/>
                          <a:cs typeface="Times New Roman"/>
                          <a:sym typeface="Times New Roman"/>
                        </a:rPr>
                        <a:t>Cultural heritage and relics</a:t>
                      </a:r>
                    </a:p>
                  </a:txBody>
                  <a:tcPr marL="50800" marR="50800" marT="50800" marB="50800" anchor="ctr" horzOverflow="overflow"/>
                </a:tc>
              </a:tr>
              <a:tr h="1323120">
                <a:tc>
                  <a:txBody>
                    <a:bodyPr/>
                    <a:lstStyle/>
                    <a:p>
                      <a:pPr algn="l">
                        <a:defRPr sz="1800">
                          <a:solidFill>
                            <a:srgbClr val="000000"/>
                          </a:solidFill>
                        </a:defRPr>
                      </a:pPr>
                      <a:r>
                        <a:rPr sz="2400">
                          <a:latin typeface="Times New Roman"/>
                          <a:ea typeface="Times New Roman"/>
                          <a:cs typeface="Times New Roman"/>
                          <a:sym typeface="Times New Roman"/>
                        </a:rPr>
                        <a:t>Classification for the cultural industries (2004)</a:t>
                      </a:r>
                    </a:p>
                  </a:txBody>
                  <a:tcPr marL="50800" marR="50800" marT="50800" marB="50800" anchor="ctr" horzOverflow="overflow"/>
                </a:tc>
                <a:tc>
                  <a:txBody>
                    <a:bodyPr/>
                    <a:lstStyle/>
                    <a:p>
                      <a:pPr algn="l">
                        <a:defRPr sz="1800">
                          <a:solidFill>
                            <a:srgbClr val="000000"/>
                          </a:solidFill>
                        </a:defRPr>
                      </a:pPr>
                      <a:r>
                        <a:rPr sz="2400">
                          <a:latin typeface="Times New Roman"/>
                          <a:ea typeface="Times New Roman"/>
                          <a:cs typeface="Times New Roman"/>
                          <a:sym typeface="Times New Roman"/>
                        </a:rPr>
                        <a:t>Industrial specificiation</a:t>
                      </a:r>
                    </a:p>
                  </a:txBody>
                  <a:tcPr marL="50800" marR="50800" marT="50800" marB="50800" anchor="ctr" horzOverflow="overflow"/>
                </a:tc>
              </a:tr>
              <a:tr h="832363">
                <a:tc>
                  <a:txBody>
                    <a:bodyPr/>
                    <a:lstStyle/>
                    <a:p>
                      <a:pPr algn="ctr">
                        <a:defRPr sz="2400">
                          <a:latin typeface="Times New Roman"/>
                          <a:ea typeface="Times New Roman"/>
                          <a:cs typeface="Times New Roman"/>
                          <a:sym typeface="Times New Roman"/>
                        </a:defRPr>
                      </a:pPr>
                      <a:endParaRPr dirty="0"/>
                    </a:p>
                  </a:txBody>
                  <a:tcPr marL="50800" marR="50800" marT="50800" marB="50800" anchor="ctr" horzOverflow="overflow">
                    <a:lnB w="12700">
                      <a:miter lim="400000"/>
                    </a:lnB>
                  </a:tcPr>
                </a:tc>
                <a:tc>
                  <a:txBody>
                    <a:bodyPr/>
                    <a:lstStyle/>
                    <a:p>
                      <a:pPr algn="ctr">
                        <a:defRPr sz="2400">
                          <a:latin typeface="Times New Roman"/>
                          <a:ea typeface="Times New Roman"/>
                          <a:cs typeface="Times New Roman"/>
                          <a:sym typeface="Times New Roman"/>
                        </a:defRPr>
                      </a:pPr>
                      <a:endParaRPr dirty="0"/>
                    </a:p>
                  </a:txBody>
                  <a:tcPr marL="50800" marR="50800" marT="50800" marB="50800" anchor="ctr" horzOverflow="overflow">
                    <a:lnB w="12700">
                      <a:miter lim="400000"/>
                    </a:lnB>
                  </a:tcPr>
                </a:tc>
              </a:tr>
            </a:tbl>
          </a:graphicData>
        </a:graphic>
      </p:graphicFrame>
      <p:pic>
        <p:nvPicPr>
          <p:cNvPr id="219" name="Picture 218"/>
          <p:cNvPicPr>
            <a:picLocks/>
          </p:cNvPicPr>
          <p:nvPr/>
        </p:nvPicPr>
        <p:blipFill>
          <a:blip r:embed="rId2">
            <a:extLst/>
          </a:blip>
          <a:stretch>
            <a:fillRect/>
          </a:stretch>
        </p:blipFill>
        <p:spPr>
          <a:xfrm>
            <a:off x="215441" y="1633017"/>
            <a:ext cx="6661710" cy="1052166"/>
          </a:xfrm>
          <a:prstGeom prst="rect">
            <a:avLst/>
          </a:prstGeom>
        </p:spPr>
      </p:pic>
      <p:pic>
        <p:nvPicPr>
          <p:cNvPr id="221" name="Picture 220"/>
          <p:cNvPicPr>
            <a:picLocks/>
          </p:cNvPicPr>
          <p:nvPr/>
        </p:nvPicPr>
        <p:blipFill>
          <a:blip r:embed="rId3">
            <a:extLst/>
          </a:blip>
          <a:stretch>
            <a:fillRect/>
          </a:stretch>
        </p:blipFill>
        <p:spPr>
          <a:xfrm>
            <a:off x="172359" y="4858024"/>
            <a:ext cx="6747874" cy="1052167"/>
          </a:xfrm>
          <a:prstGeom prst="rect">
            <a:avLst/>
          </a:prstGeom>
        </p:spPr>
      </p:pic>
      <p:pic>
        <p:nvPicPr>
          <p:cNvPr id="223" name="Picture 222"/>
          <p:cNvPicPr>
            <a:picLocks/>
          </p:cNvPicPr>
          <p:nvPr/>
        </p:nvPicPr>
        <p:blipFill>
          <a:blip r:embed="rId3">
            <a:extLst/>
          </a:blip>
          <a:stretch>
            <a:fillRect/>
          </a:stretch>
        </p:blipFill>
        <p:spPr>
          <a:xfrm>
            <a:off x="172359" y="3784048"/>
            <a:ext cx="6747874" cy="1052167"/>
          </a:xfrm>
          <a:prstGeom prst="rect">
            <a:avLst/>
          </a:prstGeom>
        </p:spPr>
      </p:pic>
      <p:pic>
        <p:nvPicPr>
          <p:cNvPr id="225" name="Screen Shot 2015-12-16 at 21.32.02.png"/>
          <p:cNvPicPr>
            <a:picLocks noChangeAspect="1"/>
          </p:cNvPicPr>
          <p:nvPr/>
        </p:nvPicPr>
        <p:blipFill>
          <a:blip r:embed="rId4">
            <a:extLst/>
          </a:blip>
          <a:stretch>
            <a:fillRect/>
          </a:stretch>
        </p:blipFill>
        <p:spPr>
          <a:xfrm>
            <a:off x="12085653" y="88385"/>
            <a:ext cx="870295" cy="944048"/>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7"/>
                                        </p:tgtEl>
                                        <p:attrNameLst>
                                          <p:attrName>style.visibility</p:attrName>
                                        </p:attrNameLst>
                                      </p:cBhvr>
                                      <p:to>
                                        <p:strVal val="visible"/>
                                      </p:to>
                                    </p:set>
                                    <p:animEffect transition="in" filter="blinds(horizontal)">
                                      <p:cBhvr>
                                        <p:cTn id="7" dur="500"/>
                                        <p:tgtEl>
                                          <p:spTgt spid="2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18"/>
                                        </p:tgtEl>
                                        <p:attrNameLst>
                                          <p:attrName>style.visibility</p:attrName>
                                        </p:attrNameLst>
                                      </p:cBhvr>
                                      <p:to>
                                        <p:strVal val="visible"/>
                                      </p:to>
                                    </p:set>
                                    <p:animEffect transition="in" filter="blinds(horizontal)">
                                      <p:cBhvr>
                                        <p:cTn id="12" dur="500"/>
                                        <p:tgtEl>
                                          <p:spTgt spid="21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19"/>
                                        </p:tgtEl>
                                        <p:attrNameLst>
                                          <p:attrName>style.visibility</p:attrName>
                                        </p:attrNameLst>
                                      </p:cBhvr>
                                      <p:to>
                                        <p:strVal val="visible"/>
                                      </p:to>
                                    </p:set>
                                    <p:anim calcmode="lin" valueType="num">
                                      <p:cBhvr additive="base">
                                        <p:cTn id="17" dur="500" fill="hold"/>
                                        <p:tgtEl>
                                          <p:spTgt spid="219"/>
                                        </p:tgtEl>
                                        <p:attrNameLst>
                                          <p:attrName>ppt_x</p:attrName>
                                        </p:attrNameLst>
                                      </p:cBhvr>
                                      <p:tavLst>
                                        <p:tav tm="0">
                                          <p:val>
                                            <p:strVal val="#ppt_x"/>
                                          </p:val>
                                        </p:tav>
                                        <p:tav tm="100000">
                                          <p:val>
                                            <p:strVal val="#ppt_x"/>
                                          </p:val>
                                        </p:tav>
                                      </p:tavLst>
                                    </p:anim>
                                    <p:anim calcmode="lin" valueType="num">
                                      <p:cBhvr additive="base">
                                        <p:cTn id="18" dur="500" fill="hold"/>
                                        <p:tgtEl>
                                          <p:spTgt spid="21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23"/>
                                        </p:tgtEl>
                                        <p:attrNameLst>
                                          <p:attrName>style.visibility</p:attrName>
                                        </p:attrNameLst>
                                      </p:cBhvr>
                                      <p:to>
                                        <p:strVal val="visible"/>
                                      </p:to>
                                    </p:set>
                                    <p:anim calcmode="lin" valueType="num">
                                      <p:cBhvr additive="base">
                                        <p:cTn id="21" dur="500" fill="hold"/>
                                        <p:tgtEl>
                                          <p:spTgt spid="223"/>
                                        </p:tgtEl>
                                        <p:attrNameLst>
                                          <p:attrName>ppt_x</p:attrName>
                                        </p:attrNameLst>
                                      </p:cBhvr>
                                      <p:tavLst>
                                        <p:tav tm="0">
                                          <p:val>
                                            <p:strVal val="#ppt_x"/>
                                          </p:val>
                                        </p:tav>
                                        <p:tav tm="100000">
                                          <p:val>
                                            <p:strVal val="#ppt_x"/>
                                          </p:val>
                                        </p:tav>
                                      </p:tavLst>
                                    </p:anim>
                                    <p:anim calcmode="lin" valueType="num">
                                      <p:cBhvr additive="base">
                                        <p:cTn id="22" dur="500" fill="hold"/>
                                        <p:tgtEl>
                                          <p:spTgt spid="22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21"/>
                                        </p:tgtEl>
                                        <p:attrNameLst>
                                          <p:attrName>style.visibility</p:attrName>
                                        </p:attrNameLst>
                                      </p:cBhvr>
                                      <p:to>
                                        <p:strVal val="visible"/>
                                      </p:to>
                                    </p:set>
                                    <p:anim calcmode="lin" valueType="num">
                                      <p:cBhvr additive="base">
                                        <p:cTn id="25" dur="500" fill="hold"/>
                                        <p:tgtEl>
                                          <p:spTgt spid="221"/>
                                        </p:tgtEl>
                                        <p:attrNameLst>
                                          <p:attrName>ppt_x</p:attrName>
                                        </p:attrNameLst>
                                      </p:cBhvr>
                                      <p:tavLst>
                                        <p:tav tm="0">
                                          <p:val>
                                            <p:strVal val="#ppt_x"/>
                                          </p:val>
                                        </p:tav>
                                        <p:tav tm="100000">
                                          <p:val>
                                            <p:strVal val="#ppt_x"/>
                                          </p:val>
                                        </p:tav>
                                      </p:tavLst>
                                    </p:anim>
                                    <p:anim calcmode="lin" valueType="num">
                                      <p:cBhvr additive="base">
                                        <p:cTn id="26" dur="500" fill="hold"/>
                                        <p:tgtEl>
                                          <p:spTgt spid="2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 grpId="0" animBg="1"/>
    </p:bldLst>
  </p:timing>
</p:sld>
</file>

<file path=ppt/theme/theme1.xml><?xml version="1.0" encoding="utf-8"?>
<a:theme xmlns:a="http://schemas.openxmlformats.org/drawingml/2006/main" name="New_Template9">
  <a:themeElements>
    <a:clrScheme name="New_Template9">
      <a:dk1>
        <a:srgbClr val="5C5C5C"/>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a:ea typeface="DIN Condensed"/>
        <a:cs typeface="DIN Condensed"/>
      </a:majorFont>
      <a:minorFont>
        <a:latin typeface="DIN Condensed"/>
        <a:ea typeface="DIN Condensed"/>
        <a:cs typeface="DIN Condense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DIN Alternate"/>
            <a:ea typeface="DIN Alternate"/>
            <a:cs typeface="DIN Alternate"/>
            <a:sym typeface="DIN Alternat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9">
  <a:themeElements>
    <a:clrScheme name="New_Template9">
      <a:dk1>
        <a:srgbClr val="000000"/>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a:ea typeface="DIN Condensed"/>
        <a:cs typeface="DIN Condensed"/>
      </a:majorFont>
      <a:minorFont>
        <a:latin typeface="DIN Condensed"/>
        <a:ea typeface="DIN Condensed"/>
        <a:cs typeface="DIN Condense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DIN Alternate"/>
            <a:ea typeface="DIN Alternate"/>
            <a:cs typeface="DIN Alternate"/>
            <a:sym typeface="DIN Alternat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19</TotalTime>
  <Words>1190</Words>
  <Application>Microsoft Macintosh PowerPoint</Application>
  <PresentationFormat>Custom</PresentationFormat>
  <Paragraphs>140</Paragraphs>
  <Slides>18</Slides>
  <Notes>0</Notes>
  <HiddenSlides>0</HiddenSlides>
  <MMClips>1</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New_Template9</vt:lpstr>
      <vt:lpstr>Cultural governance and urban Tourism in  China: A cultural political economy approach</vt:lpstr>
      <vt:lpstr>culture</vt:lpstr>
      <vt:lpstr>Cultural governance</vt:lpstr>
      <vt:lpstr>tourism and culture</vt:lpstr>
      <vt:lpstr>PowerPoint Presentation</vt:lpstr>
      <vt:lpstr>Cultural political economy (CPE) approach</vt:lpstr>
      <vt:lpstr>Cultural political economy (CPE)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PowerPoint Presentation</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Cultural governance and urban Tourism in  China: A cultural political economy approach</dc:title>
  <cp:lastModifiedBy>Rui Su</cp:lastModifiedBy>
  <cp:revision>4</cp:revision>
  <dcterms:modified xsi:type="dcterms:W3CDTF">2015-12-17T03:33:13Z</dcterms:modified>
</cp:coreProperties>
</file>