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76" r:id="rId4"/>
    <p:sldId id="278" r:id="rId5"/>
    <p:sldId id="264" r:id="rId6"/>
    <p:sldId id="272" r:id="rId7"/>
    <p:sldId id="265" r:id="rId8"/>
    <p:sldId id="271" r:id="rId9"/>
    <p:sldId id="267" r:id="rId10"/>
    <p:sldId id="280" r:id="rId11"/>
    <p:sldId id="281" r:id="rId12"/>
    <p:sldId id="260" r:id="rId13"/>
    <p:sldId id="259" r:id="rId14"/>
    <p:sldId id="273" r:id="rId15"/>
    <p:sldId id="274" r:id="rId16"/>
    <p:sldId id="275" r:id="rId17"/>
    <p:sldId id="277" r:id="rId18"/>
    <p:sldId id="266" r:id="rId19"/>
    <p:sldId id="268" r:id="rId20"/>
    <p:sldId id="269" r:id="rId21"/>
    <p:sldId id="263" r:id="rId22"/>
    <p:sldId id="270"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34" autoAdjust="0"/>
  </p:normalViewPr>
  <p:slideViewPr>
    <p:cSldViewPr>
      <p:cViewPr varScale="1">
        <p:scale>
          <a:sx n="79" d="100"/>
          <a:sy n="79" d="100"/>
        </p:scale>
        <p:origin x="-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C77A2-49DC-4FCF-8B3D-D84E4DDBB518}"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en-GB"/>
        </a:p>
      </dgm:t>
    </dgm:pt>
    <dgm:pt modelId="{E367EE32-30DA-47E0-9C23-A9CD97BC2F6D}">
      <dgm:prSet phldrT="[Text]" custT="1"/>
      <dgm:spPr/>
      <dgm:t>
        <a:bodyPr/>
        <a:lstStyle/>
        <a:p>
          <a:pPr>
            <a:lnSpc>
              <a:spcPct val="100000"/>
            </a:lnSpc>
            <a:spcAft>
              <a:spcPts val="0"/>
            </a:spcAft>
          </a:pPr>
          <a:r>
            <a:rPr lang="en-GB" sz="2000" b="1" dirty="0" smtClean="0">
              <a:effectLst>
                <a:outerShdw blurRad="38100" dist="38100" dir="2700000" algn="tl">
                  <a:srgbClr val="000000">
                    <a:alpha val="43137"/>
                  </a:srgbClr>
                </a:outerShdw>
              </a:effectLst>
            </a:rPr>
            <a:t>Culturally Competent  Compassion</a:t>
          </a:r>
        </a:p>
        <a:p>
          <a:pPr>
            <a:lnSpc>
              <a:spcPct val="100000"/>
            </a:lnSpc>
            <a:spcAft>
              <a:spcPts val="0"/>
            </a:spcAft>
          </a:pPr>
          <a:r>
            <a:rPr lang="en-GB" sz="2000" b="1" dirty="0" smtClean="0">
              <a:effectLst>
                <a:outerShdw blurRad="38100" dist="38100" dir="2700000" algn="tl">
                  <a:srgbClr val="000000">
                    <a:alpha val="43137"/>
                  </a:srgbClr>
                </a:outerShdw>
              </a:effectLst>
            </a:rPr>
            <a:t>(CCC)</a:t>
          </a:r>
          <a:endParaRPr lang="en-GB" sz="2000" b="1" dirty="0">
            <a:effectLst>
              <a:outerShdw blurRad="38100" dist="38100" dir="2700000" algn="tl">
                <a:srgbClr val="000000">
                  <a:alpha val="43137"/>
                </a:srgbClr>
              </a:outerShdw>
            </a:effectLst>
          </a:endParaRPr>
        </a:p>
      </dgm:t>
    </dgm:pt>
    <dgm:pt modelId="{455EF9E0-C9E7-4B10-AB39-D26CADE2B021}" type="parTrans" cxnId="{743055AC-2AC2-4CC4-B047-A3A1E5379025}">
      <dgm:prSet/>
      <dgm:spPr/>
      <dgm:t>
        <a:bodyPr/>
        <a:lstStyle/>
        <a:p>
          <a:endParaRPr lang="en-GB"/>
        </a:p>
      </dgm:t>
    </dgm:pt>
    <dgm:pt modelId="{866B6A32-76BA-4462-A3D4-82984C940B76}" type="sibTrans" cxnId="{743055AC-2AC2-4CC4-B047-A3A1E5379025}">
      <dgm:prSet/>
      <dgm:spPr/>
      <dgm:t>
        <a:bodyPr/>
        <a:lstStyle/>
        <a:p>
          <a:endParaRPr lang="en-GB"/>
        </a:p>
      </dgm:t>
    </dgm:pt>
    <dgm:pt modelId="{D225CD4E-974B-4130-8841-03245AEDD27F}">
      <dgm:prSet phldrT="[Text]" custT="1"/>
      <dgm:spPr/>
      <dgm:t>
        <a:bodyPr/>
        <a:lstStyle/>
        <a:p>
          <a:r>
            <a:rPr lang="en-GB" sz="1400" b="1" dirty="0" smtClean="0"/>
            <a:t>What do we mean by </a:t>
          </a:r>
          <a:r>
            <a:rPr lang="en-GB" sz="1400" b="1" dirty="0" smtClean="0">
              <a:effectLst>
                <a:outerShdw blurRad="38100" dist="38100" dir="2700000" algn="tl">
                  <a:srgbClr val="000000">
                    <a:alpha val="43137"/>
                  </a:srgbClr>
                </a:outerShdw>
              </a:effectLst>
            </a:rPr>
            <a:t>Culturally Competent  Compassion</a:t>
          </a:r>
          <a:endParaRPr lang="en-GB" sz="1400" b="1" dirty="0" smtClean="0"/>
        </a:p>
      </dgm:t>
    </dgm:pt>
    <dgm:pt modelId="{B882E8AC-EE89-45F7-958D-A2E252A34926}" type="parTrans" cxnId="{714685F5-C9A4-49A5-B4BA-52B313D33E8E}">
      <dgm:prSet/>
      <dgm:spPr/>
      <dgm:t>
        <a:bodyPr/>
        <a:lstStyle/>
        <a:p>
          <a:endParaRPr lang="en-GB"/>
        </a:p>
      </dgm:t>
    </dgm:pt>
    <dgm:pt modelId="{F5FF8DC1-068C-4CF0-9BF1-4225CEAB4E7E}" type="sibTrans" cxnId="{714685F5-C9A4-49A5-B4BA-52B313D33E8E}">
      <dgm:prSet/>
      <dgm:spPr/>
      <dgm:t>
        <a:bodyPr/>
        <a:lstStyle/>
        <a:p>
          <a:endParaRPr lang="en-GB"/>
        </a:p>
      </dgm:t>
    </dgm:pt>
    <dgm:pt modelId="{D85A5EAD-7CB1-409B-B8CE-6A9F87607B30}">
      <dgm:prSet phldrT="[Text]" custT="1"/>
      <dgm:spPr/>
      <dgm:t>
        <a:bodyPr/>
        <a:lstStyle/>
        <a:p>
          <a:r>
            <a:rPr lang="en-GB" sz="1600" b="1" dirty="0" smtClean="0"/>
            <a:t>CC Compassion…for whom?</a:t>
          </a:r>
          <a:endParaRPr lang="en-GB" sz="1600" b="1" dirty="0"/>
        </a:p>
      </dgm:t>
    </dgm:pt>
    <dgm:pt modelId="{E10E3D71-2AF7-412E-A7BC-ADD1AF212E0A}" type="parTrans" cxnId="{70C131EA-F26B-420D-8FCA-966F4BE27E6B}">
      <dgm:prSet/>
      <dgm:spPr/>
      <dgm:t>
        <a:bodyPr/>
        <a:lstStyle/>
        <a:p>
          <a:endParaRPr lang="en-GB"/>
        </a:p>
      </dgm:t>
    </dgm:pt>
    <dgm:pt modelId="{B979C8F7-1088-4709-BE1C-74038572909B}" type="sibTrans" cxnId="{70C131EA-F26B-420D-8FCA-966F4BE27E6B}">
      <dgm:prSet/>
      <dgm:spPr/>
      <dgm:t>
        <a:bodyPr/>
        <a:lstStyle/>
        <a:p>
          <a:endParaRPr lang="en-GB"/>
        </a:p>
      </dgm:t>
    </dgm:pt>
    <dgm:pt modelId="{200DA19C-2180-44B5-A51E-3275105468BF}">
      <dgm:prSet phldrT="[Text]" custT="1"/>
      <dgm:spPr/>
      <dgm:t>
        <a:bodyPr/>
        <a:lstStyle/>
        <a:p>
          <a:endParaRPr lang="en-GB" sz="1400" dirty="0"/>
        </a:p>
      </dgm:t>
    </dgm:pt>
    <dgm:pt modelId="{5F6C8E93-6832-430D-915E-33C004F31EF5}" type="parTrans" cxnId="{E1C5D47A-AC9C-42D5-B21C-B679E93B600B}">
      <dgm:prSet/>
      <dgm:spPr/>
      <dgm:t>
        <a:bodyPr/>
        <a:lstStyle/>
        <a:p>
          <a:endParaRPr lang="en-GB"/>
        </a:p>
      </dgm:t>
    </dgm:pt>
    <dgm:pt modelId="{B2F654F3-FD34-4AE0-B68A-60DA655997E5}" type="sibTrans" cxnId="{E1C5D47A-AC9C-42D5-B21C-B679E93B600B}">
      <dgm:prSet/>
      <dgm:spPr/>
      <dgm:t>
        <a:bodyPr/>
        <a:lstStyle/>
        <a:p>
          <a:endParaRPr lang="en-GB"/>
        </a:p>
      </dgm:t>
    </dgm:pt>
    <dgm:pt modelId="{0B869638-11CB-4BEF-AA1D-69108585A86F}">
      <dgm:prSet phldrT="[Text]" custT="1"/>
      <dgm:spPr/>
      <dgm:t>
        <a:bodyPr/>
        <a:lstStyle/>
        <a:p>
          <a:pPr>
            <a:lnSpc>
              <a:spcPct val="100000"/>
            </a:lnSpc>
            <a:spcAft>
              <a:spcPts val="0"/>
            </a:spcAft>
          </a:pPr>
          <a:r>
            <a:rPr lang="en-GB" sz="1600" b="1" dirty="0" smtClean="0"/>
            <a:t>My CCC Model</a:t>
          </a:r>
        </a:p>
        <a:p>
          <a:pPr>
            <a:lnSpc>
              <a:spcPct val="90000"/>
            </a:lnSpc>
            <a:spcAft>
              <a:spcPct val="35000"/>
            </a:spcAft>
          </a:pPr>
          <a:endParaRPr lang="en-GB" sz="900" dirty="0"/>
        </a:p>
      </dgm:t>
    </dgm:pt>
    <dgm:pt modelId="{CC2E6EFF-EB7C-4785-8829-B53CEF7841C3}" type="parTrans" cxnId="{2DDD7D58-355D-49D5-893A-483B41089BBF}">
      <dgm:prSet/>
      <dgm:spPr/>
      <dgm:t>
        <a:bodyPr/>
        <a:lstStyle/>
        <a:p>
          <a:endParaRPr lang="en-GB"/>
        </a:p>
      </dgm:t>
    </dgm:pt>
    <dgm:pt modelId="{FD77D4B5-A25F-48EC-91A0-17D79489421B}" type="sibTrans" cxnId="{2DDD7D58-355D-49D5-893A-483B41089BBF}">
      <dgm:prSet/>
      <dgm:spPr/>
      <dgm:t>
        <a:bodyPr/>
        <a:lstStyle/>
        <a:p>
          <a:endParaRPr lang="en-GB"/>
        </a:p>
      </dgm:t>
    </dgm:pt>
    <dgm:pt modelId="{EFFBAACA-46CA-4478-A3C5-68926DE8F453}">
      <dgm:prSet phldrT="[Text]" custT="1"/>
      <dgm:spPr/>
      <dgm:t>
        <a:bodyPr/>
        <a:lstStyle/>
        <a:p>
          <a:pPr defTabSz="533400">
            <a:lnSpc>
              <a:spcPct val="90000"/>
            </a:lnSpc>
            <a:spcBef>
              <a:spcPct val="0"/>
            </a:spcBef>
            <a:spcAft>
              <a:spcPct val="35000"/>
            </a:spcAft>
          </a:pPr>
          <a:endParaRPr lang="en-GB" sz="1800" dirty="0"/>
        </a:p>
      </dgm:t>
    </dgm:pt>
    <dgm:pt modelId="{BA9A250A-9C4A-4DA4-881E-4335678D79E8}" type="parTrans" cxnId="{37276388-CB6C-4180-86CD-87159CE9BEE7}">
      <dgm:prSet/>
      <dgm:spPr/>
      <dgm:t>
        <a:bodyPr/>
        <a:lstStyle/>
        <a:p>
          <a:endParaRPr lang="en-GB"/>
        </a:p>
      </dgm:t>
    </dgm:pt>
    <dgm:pt modelId="{DBDC88F4-4CA4-45E7-A2AC-6EE7D94C7F86}" type="sibTrans" cxnId="{37276388-CB6C-4180-86CD-87159CE9BEE7}">
      <dgm:prSet/>
      <dgm:spPr/>
      <dgm:t>
        <a:bodyPr/>
        <a:lstStyle/>
        <a:p>
          <a:endParaRPr lang="en-GB"/>
        </a:p>
      </dgm:t>
    </dgm:pt>
    <dgm:pt modelId="{5DE9D9EA-BD6F-4E6A-AAB2-022403F3B6A4}" type="pres">
      <dgm:prSet presAssocID="{D5EC77A2-49DC-4FCF-8B3D-D84E4DDBB518}" presName="cycle" presStyleCnt="0">
        <dgm:presLayoutVars>
          <dgm:chMax val="1"/>
          <dgm:dir/>
          <dgm:animLvl val="ctr"/>
          <dgm:resizeHandles val="exact"/>
        </dgm:presLayoutVars>
      </dgm:prSet>
      <dgm:spPr/>
      <dgm:t>
        <a:bodyPr/>
        <a:lstStyle/>
        <a:p>
          <a:endParaRPr lang="en-GB"/>
        </a:p>
      </dgm:t>
    </dgm:pt>
    <dgm:pt modelId="{55D3B9F9-DA21-4167-887C-8014E19BD8E5}" type="pres">
      <dgm:prSet presAssocID="{E367EE32-30DA-47E0-9C23-A9CD97BC2F6D}" presName="centerShape" presStyleLbl="node0" presStyleIdx="0" presStyleCnt="1" custScaleX="140705" custScaleY="130599"/>
      <dgm:spPr/>
      <dgm:t>
        <a:bodyPr/>
        <a:lstStyle/>
        <a:p>
          <a:endParaRPr lang="en-GB"/>
        </a:p>
      </dgm:t>
    </dgm:pt>
    <dgm:pt modelId="{B218E654-D5FA-40A7-8BF7-4FD991EA3A63}" type="pres">
      <dgm:prSet presAssocID="{B882E8AC-EE89-45F7-958D-A2E252A34926}" presName="Name9" presStyleLbl="parChTrans1D2" presStyleIdx="0" presStyleCnt="5"/>
      <dgm:spPr/>
      <dgm:t>
        <a:bodyPr/>
        <a:lstStyle/>
        <a:p>
          <a:endParaRPr lang="en-GB"/>
        </a:p>
      </dgm:t>
    </dgm:pt>
    <dgm:pt modelId="{330A66B7-34FD-485F-8BEB-50BDD97F263A}" type="pres">
      <dgm:prSet presAssocID="{B882E8AC-EE89-45F7-958D-A2E252A34926}" presName="connTx" presStyleLbl="parChTrans1D2" presStyleIdx="0" presStyleCnt="5"/>
      <dgm:spPr/>
      <dgm:t>
        <a:bodyPr/>
        <a:lstStyle/>
        <a:p>
          <a:endParaRPr lang="en-GB"/>
        </a:p>
      </dgm:t>
    </dgm:pt>
    <dgm:pt modelId="{85E06F31-D6BA-4F83-B7C9-FF5D41FCC4F3}" type="pres">
      <dgm:prSet presAssocID="{D225CD4E-974B-4130-8841-03245AEDD27F}" presName="node" presStyleLbl="node1" presStyleIdx="0" presStyleCnt="5" custScaleX="131081" custRadScaleRad="99811" custRadScaleInc="-1874">
        <dgm:presLayoutVars>
          <dgm:bulletEnabled val="1"/>
        </dgm:presLayoutVars>
      </dgm:prSet>
      <dgm:spPr/>
      <dgm:t>
        <a:bodyPr/>
        <a:lstStyle/>
        <a:p>
          <a:endParaRPr lang="en-GB"/>
        </a:p>
      </dgm:t>
    </dgm:pt>
    <dgm:pt modelId="{A848FBD9-AB8F-4F4C-9173-131C3FA5CF7E}" type="pres">
      <dgm:prSet presAssocID="{CC2E6EFF-EB7C-4785-8829-B53CEF7841C3}" presName="Name9" presStyleLbl="parChTrans1D2" presStyleIdx="1" presStyleCnt="5"/>
      <dgm:spPr/>
      <dgm:t>
        <a:bodyPr/>
        <a:lstStyle/>
        <a:p>
          <a:endParaRPr lang="en-GB"/>
        </a:p>
      </dgm:t>
    </dgm:pt>
    <dgm:pt modelId="{4967BFF8-2111-4B99-9F6E-1C66BE0D5050}" type="pres">
      <dgm:prSet presAssocID="{CC2E6EFF-EB7C-4785-8829-B53CEF7841C3}" presName="connTx" presStyleLbl="parChTrans1D2" presStyleIdx="1" presStyleCnt="5"/>
      <dgm:spPr/>
      <dgm:t>
        <a:bodyPr/>
        <a:lstStyle/>
        <a:p>
          <a:endParaRPr lang="en-GB"/>
        </a:p>
      </dgm:t>
    </dgm:pt>
    <dgm:pt modelId="{CE28F25D-BE10-420F-8197-A11B9E48ABBF}" type="pres">
      <dgm:prSet presAssocID="{0B869638-11CB-4BEF-AA1D-69108585A86F}" presName="node" presStyleLbl="node1" presStyleIdx="1" presStyleCnt="5" custScaleX="121457" custRadScaleRad="108223" custRadScaleInc="727">
        <dgm:presLayoutVars>
          <dgm:bulletEnabled val="1"/>
        </dgm:presLayoutVars>
      </dgm:prSet>
      <dgm:spPr/>
      <dgm:t>
        <a:bodyPr/>
        <a:lstStyle/>
        <a:p>
          <a:endParaRPr lang="en-GB"/>
        </a:p>
      </dgm:t>
    </dgm:pt>
    <dgm:pt modelId="{C76059B2-2E70-49C0-A4F1-405E0D853ADD}" type="pres">
      <dgm:prSet presAssocID="{E10E3D71-2AF7-412E-A7BC-ADD1AF212E0A}" presName="Name9" presStyleLbl="parChTrans1D2" presStyleIdx="2" presStyleCnt="5"/>
      <dgm:spPr/>
      <dgm:t>
        <a:bodyPr/>
        <a:lstStyle/>
        <a:p>
          <a:endParaRPr lang="en-GB"/>
        </a:p>
      </dgm:t>
    </dgm:pt>
    <dgm:pt modelId="{B5594BC9-CF45-4C4F-ADC8-9E1319FF8CD5}" type="pres">
      <dgm:prSet presAssocID="{E10E3D71-2AF7-412E-A7BC-ADD1AF212E0A}" presName="connTx" presStyleLbl="parChTrans1D2" presStyleIdx="2" presStyleCnt="5"/>
      <dgm:spPr/>
      <dgm:t>
        <a:bodyPr/>
        <a:lstStyle/>
        <a:p>
          <a:endParaRPr lang="en-GB"/>
        </a:p>
      </dgm:t>
    </dgm:pt>
    <dgm:pt modelId="{758A5C66-AA03-472D-89F7-EB2C3E3C04C3}" type="pres">
      <dgm:prSet presAssocID="{D85A5EAD-7CB1-409B-B8CE-6A9F87607B30}" presName="node" presStyleLbl="node1" presStyleIdx="2" presStyleCnt="5" custScaleX="121754" custScaleY="102932" custRadScaleRad="102991" custRadScaleInc="-6200">
        <dgm:presLayoutVars>
          <dgm:bulletEnabled val="1"/>
        </dgm:presLayoutVars>
      </dgm:prSet>
      <dgm:spPr/>
      <dgm:t>
        <a:bodyPr/>
        <a:lstStyle/>
        <a:p>
          <a:endParaRPr lang="en-GB"/>
        </a:p>
      </dgm:t>
    </dgm:pt>
    <dgm:pt modelId="{D039DC95-FF09-454E-9003-480242180701}" type="pres">
      <dgm:prSet presAssocID="{5F6C8E93-6832-430D-915E-33C004F31EF5}" presName="Name9" presStyleLbl="parChTrans1D2" presStyleIdx="3" presStyleCnt="5"/>
      <dgm:spPr/>
      <dgm:t>
        <a:bodyPr/>
        <a:lstStyle/>
        <a:p>
          <a:endParaRPr lang="en-GB"/>
        </a:p>
      </dgm:t>
    </dgm:pt>
    <dgm:pt modelId="{5C962E3C-1EE3-4534-A051-FA938E36B727}" type="pres">
      <dgm:prSet presAssocID="{5F6C8E93-6832-430D-915E-33C004F31EF5}" presName="connTx" presStyleLbl="parChTrans1D2" presStyleIdx="3" presStyleCnt="5"/>
      <dgm:spPr/>
      <dgm:t>
        <a:bodyPr/>
        <a:lstStyle/>
        <a:p>
          <a:endParaRPr lang="en-GB"/>
        </a:p>
      </dgm:t>
    </dgm:pt>
    <dgm:pt modelId="{B62832D0-7EF4-482C-981C-D66815428F9A}" type="pres">
      <dgm:prSet presAssocID="{200DA19C-2180-44B5-A51E-3275105468BF}" presName="node" presStyleLbl="node1" presStyleIdx="3" presStyleCnt="5" custRadScaleRad="124926" custRadScaleInc="-6582">
        <dgm:presLayoutVars>
          <dgm:bulletEnabled val="1"/>
        </dgm:presLayoutVars>
      </dgm:prSet>
      <dgm:spPr/>
      <dgm:t>
        <a:bodyPr/>
        <a:lstStyle/>
        <a:p>
          <a:endParaRPr lang="en-GB"/>
        </a:p>
      </dgm:t>
    </dgm:pt>
    <dgm:pt modelId="{978406B5-D5A6-496C-A762-205646E3D48C}" type="pres">
      <dgm:prSet presAssocID="{BA9A250A-9C4A-4DA4-881E-4335678D79E8}" presName="Name9" presStyleLbl="parChTrans1D2" presStyleIdx="4" presStyleCnt="5"/>
      <dgm:spPr/>
      <dgm:t>
        <a:bodyPr/>
        <a:lstStyle/>
        <a:p>
          <a:endParaRPr lang="en-GB"/>
        </a:p>
      </dgm:t>
    </dgm:pt>
    <dgm:pt modelId="{BE68D616-F355-421D-803B-7757BB8472F7}" type="pres">
      <dgm:prSet presAssocID="{BA9A250A-9C4A-4DA4-881E-4335678D79E8}" presName="connTx" presStyleLbl="parChTrans1D2" presStyleIdx="4" presStyleCnt="5"/>
      <dgm:spPr/>
      <dgm:t>
        <a:bodyPr/>
        <a:lstStyle/>
        <a:p>
          <a:endParaRPr lang="en-GB"/>
        </a:p>
      </dgm:t>
    </dgm:pt>
    <dgm:pt modelId="{523EB5E4-D15C-49E5-8565-16B7C921BD48}" type="pres">
      <dgm:prSet presAssocID="{EFFBAACA-46CA-4478-A3C5-68926DE8F453}" presName="node" presStyleLbl="node1" presStyleIdx="4" presStyleCnt="5" custRadScaleRad="100861" custRadScaleInc="2023">
        <dgm:presLayoutVars>
          <dgm:bulletEnabled val="1"/>
        </dgm:presLayoutVars>
      </dgm:prSet>
      <dgm:spPr/>
      <dgm:t>
        <a:bodyPr/>
        <a:lstStyle/>
        <a:p>
          <a:endParaRPr lang="en-GB"/>
        </a:p>
      </dgm:t>
    </dgm:pt>
  </dgm:ptLst>
  <dgm:cxnLst>
    <dgm:cxn modelId="{2DDD7D58-355D-49D5-893A-483B41089BBF}" srcId="{E367EE32-30DA-47E0-9C23-A9CD97BC2F6D}" destId="{0B869638-11CB-4BEF-AA1D-69108585A86F}" srcOrd="1" destOrd="0" parTransId="{CC2E6EFF-EB7C-4785-8829-B53CEF7841C3}" sibTransId="{FD77D4B5-A25F-48EC-91A0-17D79489421B}"/>
    <dgm:cxn modelId="{943A47C6-CB7E-45C0-95EF-1A6A7351C4A8}" type="presOf" srcId="{D5EC77A2-49DC-4FCF-8B3D-D84E4DDBB518}" destId="{5DE9D9EA-BD6F-4E6A-AAB2-022403F3B6A4}" srcOrd="0" destOrd="0" presId="urn:microsoft.com/office/officeart/2005/8/layout/radial1"/>
    <dgm:cxn modelId="{553A7C56-293A-4098-A42B-00664F97D939}" type="presOf" srcId="{BA9A250A-9C4A-4DA4-881E-4335678D79E8}" destId="{978406B5-D5A6-496C-A762-205646E3D48C}" srcOrd="0" destOrd="0" presId="urn:microsoft.com/office/officeart/2005/8/layout/radial1"/>
    <dgm:cxn modelId="{E1C5D47A-AC9C-42D5-B21C-B679E93B600B}" srcId="{E367EE32-30DA-47E0-9C23-A9CD97BC2F6D}" destId="{200DA19C-2180-44B5-A51E-3275105468BF}" srcOrd="3" destOrd="0" parTransId="{5F6C8E93-6832-430D-915E-33C004F31EF5}" sibTransId="{B2F654F3-FD34-4AE0-B68A-60DA655997E5}"/>
    <dgm:cxn modelId="{714685F5-C9A4-49A5-B4BA-52B313D33E8E}" srcId="{E367EE32-30DA-47E0-9C23-A9CD97BC2F6D}" destId="{D225CD4E-974B-4130-8841-03245AEDD27F}" srcOrd="0" destOrd="0" parTransId="{B882E8AC-EE89-45F7-958D-A2E252A34926}" sibTransId="{F5FF8DC1-068C-4CF0-9BF1-4225CEAB4E7E}"/>
    <dgm:cxn modelId="{AEDE2709-304F-4B15-9587-E25B4E2E8CD8}" type="presOf" srcId="{E10E3D71-2AF7-412E-A7BC-ADD1AF212E0A}" destId="{B5594BC9-CF45-4C4F-ADC8-9E1319FF8CD5}" srcOrd="1" destOrd="0" presId="urn:microsoft.com/office/officeart/2005/8/layout/radial1"/>
    <dgm:cxn modelId="{BD13B1CF-2DAD-4865-A23B-6AA765F91671}" type="presOf" srcId="{E10E3D71-2AF7-412E-A7BC-ADD1AF212E0A}" destId="{C76059B2-2E70-49C0-A4F1-405E0D853ADD}" srcOrd="0" destOrd="0" presId="urn:microsoft.com/office/officeart/2005/8/layout/radial1"/>
    <dgm:cxn modelId="{B2134709-4491-4446-B3C0-F9DEECF63396}" type="presOf" srcId="{B882E8AC-EE89-45F7-958D-A2E252A34926}" destId="{330A66B7-34FD-485F-8BEB-50BDD97F263A}" srcOrd="1" destOrd="0" presId="urn:microsoft.com/office/officeart/2005/8/layout/radial1"/>
    <dgm:cxn modelId="{197A9B3F-2F9B-4192-B7F9-D6E8DF3A9981}" type="presOf" srcId="{D225CD4E-974B-4130-8841-03245AEDD27F}" destId="{85E06F31-D6BA-4F83-B7C9-FF5D41FCC4F3}" srcOrd="0" destOrd="0" presId="urn:microsoft.com/office/officeart/2005/8/layout/radial1"/>
    <dgm:cxn modelId="{1179E9A1-A0E8-4BC5-88BA-8565516150F5}" type="presOf" srcId="{5F6C8E93-6832-430D-915E-33C004F31EF5}" destId="{5C962E3C-1EE3-4534-A051-FA938E36B727}" srcOrd="1" destOrd="0" presId="urn:microsoft.com/office/officeart/2005/8/layout/radial1"/>
    <dgm:cxn modelId="{37276388-CB6C-4180-86CD-87159CE9BEE7}" srcId="{E367EE32-30DA-47E0-9C23-A9CD97BC2F6D}" destId="{EFFBAACA-46CA-4478-A3C5-68926DE8F453}" srcOrd="4" destOrd="0" parTransId="{BA9A250A-9C4A-4DA4-881E-4335678D79E8}" sibTransId="{DBDC88F4-4CA4-45E7-A2AC-6EE7D94C7F86}"/>
    <dgm:cxn modelId="{0B9F9718-6D79-49DA-A24D-7E3CE29B69CF}" type="presOf" srcId="{CC2E6EFF-EB7C-4785-8829-B53CEF7841C3}" destId="{4967BFF8-2111-4B99-9F6E-1C66BE0D5050}" srcOrd="1" destOrd="0" presId="urn:microsoft.com/office/officeart/2005/8/layout/radial1"/>
    <dgm:cxn modelId="{FC4F5C2D-8A4F-44DD-83B6-BBADE13BA64A}" type="presOf" srcId="{D85A5EAD-7CB1-409B-B8CE-6A9F87607B30}" destId="{758A5C66-AA03-472D-89F7-EB2C3E3C04C3}" srcOrd="0" destOrd="0" presId="urn:microsoft.com/office/officeart/2005/8/layout/radial1"/>
    <dgm:cxn modelId="{A3EB5AD2-7D57-4F5C-A6A2-54B4212AC82D}" type="presOf" srcId="{E367EE32-30DA-47E0-9C23-A9CD97BC2F6D}" destId="{55D3B9F9-DA21-4167-887C-8014E19BD8E5}" srcOrd="0" destOrd="0" presId="urn:microsoft.com/office/officeart/2005/8/layout/radial1"/>
    <dgm:cxn modelId="{70C131EA-F26B-420D-8FCA-966F4BE27E6B}" srcId="{E367EE32-30DA-47E0-9C23-A9CD97BC2F6D}" destId="{D85A5EAD-7CB1-409B-B8CE-6A9F87607B30}" srcOrd="2" destOrd="0" parTransId="{E10E3D71-2AF7-412E-A7BC-ADD1AF212E0A}" sibTransId="{B979C8F7-1088-4709-BE1C-74038572909B}"/>
    <dgm:cxn modelId="{4928C58E-22CB-4AB4-8077-7929B5371BA2}" type="presOf" srcId="{CC2E6EFF-EB7C-4785-8829-B53CEF7841C3}" destId="{A848FBD9-AB8F-4F4C-9173-131C3FA5CF7E}" srcOrd="0" destOrd="0" presId="urn:microsoft.com/office/officeart/2005/8/layout/radial1"/>
    <dgm:cxn modelId="{C92E3757-1BB5-491C-ADC3-5A29465565A1}" type="presOf" srcId="{BA9A250A-9C4A-4DA4-881E-4335678D79E8}" destId="{BE68D616-F355-421D-803B-7757BB8472F7}" srcOrd="1" destOrd="0" presId="urn:microsoft.com/office/officeart/2005/8/layout/radial1"/>
    <dgm:cxn modelId="{743055AC-2AC2-4CC4-B047-A3A1E5379025}" srcId="{D5EC77A2-49DC-4FCF-8B3D-D84E4DDBB518}" destId="{E367EE32-30DA-47E0-9C23-A9CD97BC2F6D}" srcOrd="0" destOrd="0" parTransId="{455EF9E0-C9E7-4B10-AB39-D26CADE2B021}" sibTransId="{866B6A32-76BA-4462-A3D4-82984C940B76}"/>
    <dgm:cxn modelId="{B5B82CF5-C743-4F47-926F-7932F7EF4EB0}" type="presOf" srcId="{EFFBAACA-46CA-4478-A3C5-68926DE8F453}" destId="{523EB5E4-D15C-49E5-8565-16B7C921BD48}" srcOrd="0" destOrd="0" presId="urn:microsoft.com/office/officeart/2005/8/layout/radial1"/>
    <dgm:cxn modelId="{5D02DFC6-38B9-441A-994F-8E6530D8BC3A}" type="presOf" srcId="{B882E8AC-EE89-45F7-958D-A2E252A34926}" destId="{B218E654-D5FA-40A7-8BF7-4FD991EA3A63}" srcOrd="0" destOrd="0" presId="urn:microsoft.com/office/officeart/2005/8/layout/radial1"/>
    <dgm:cxn modelId="{C0DF7EED-EFDE-46B4-8735-C2BE56359A82}" type="presOf" srcId="{5F6C8E93-6832-430D-915E-33C004F31EF5}" destId="{D039DC95-FF09-454E-9003-480242180701}" srcOrd="0" destOrd="0" presId="urn:microsoft.com/office/officeart/2005/8/layout/radial1"/>
    <dgm:cxn modelId="{3065E843-F9EC-4996-BE61-A2C94069E6B5}" type="presOf" srcId="{0B869638-11CB-4BEF-AA1D-69108585A86F}" destId="{CE28F25D-BE10-420F-8197-A11B9E48ABBF}" srcOrd="0" destOrd="0" presId="urn:microsoft.com/office/officeart/2005/8/layout/radial1"/>
    <dgm:cxn modelId="{2AF6B2AD-0085-4798-B086-AF7C6C301453}" type="presOf" srcId="{200DA19C-2180-44B5-A51E-3275105468BF}" destId="{B62832D0-7EF4-482C-981C-D66815428F9A}" srcOrd="0" destOrd="0" presId="urn:microsoft.com/office/officeart/2005/8/layout/radial1"/>
    <dgm:cxn modelId="{E4BDECF2-C1A8-4825-8BC5-412474FEFB4E}" type="presParOf" srcId="{5DE9D9EA-BD6F-4E6A-AAB2-022403F3B6A4}" destId="{55D3B9F9-DA21-4167-887C-8014E19BD8E5}" srcOrd="0" destOrd="0" presId="urn:microsoft.com/office/officeart/2005/8/layout/radial1"/>
    <dgm:cxn modelId="{11CEF92A-8569-4EBF-82CC-9DA44FEA9900}" type="presParOf" srcId="{5DE9D9EA-BD6F-4E6A-AAB2-022403F3B6A4}" destId="{B218E654-D5FA-40A7-8BF7-4FD991EA3A63}" srcOrd="1" destOrd="0" presId="urn:microsoft.com/office/officeart/2005/8/layout/radial1"/>
    <dgm:cxn modelId="{A2D3832B-6C33-40BD-AE63-927BACCEF614}" type="presParOf" srcId="{B218E654-D5FA-40A7-8BF7-4FD991EA3A63}" destId="{330A66B7-34FD-485F-8BEB-50BDD97F263A}" srcOrd="0" destOrd="0" presId="urn:microsoft.com/office/officeart/2005/8/layout/radial1"/>
    <dgm:cxn modelId="{8EE95981-0C2F-4246-8ECB-EDA84C533248}" type="presParOf" srcId="{5DE9D9EA-BD6F-4E6A-AAB2-022403F3B6A4}" destId="{85E06F31-D6BA-4F83-B7C9-FF5D41FCC4F3}" srcOrd="2" destOrd="0" presId="urn:microsoft.com/office/officeart/2005/8/layout/radial1"/>
    <dgm:cxn modelId="{786599B3-F788-4986-96F2-A43EEC146AA3}" type="presParOf" srcId="{5DE9D9EA-BD6F-4E6A-AAB2-022403F3B6A4}" destId="{A848FBD9-AB8F-4F4C-9173-131C3FA5CF7E}" srcOrd="3" destOrd="0" presId="urn:microsoft.com/office/officeart/2005/8/layout/radial1"/>
    <dgm:cxn modelId="{CA23DDEE-F77E-412A-97AD-C8FA22E5E67C}" type="presParOf" srcId="{A848FBD9-AB8F-4F4C-9173-131C3FA5CF7E}" destId="{4967BFF8-2111-4B99-9F6E-1C66BE0D5050}" srcOrd="0" destOrd="0" presId="urn:microsoft.com/office/officeart/2005/8/layout/radial1"/>
    <dgm:cxn modelId="{41AA9649-7FC7-467C-BCA2-F6F4520BDE82}" type="presParOf" srcId="{5DE9D9EA-BD6F-4E6A-AAB2-022403F3B6A4}" destId="{CE28F25D-BE10-420F-8197-A11B9E48ABBF}" srcOrd="4" destOrd="0" presId="urn:microsoft.com/office/officeart/2005/8/layout/radial1"/>
    <dgm:cxn modelId="{40E733F9-6177-4B7B-915F-92D3745D087A}" type="presParOf" srcId="{5DE9D9EA-BD6F-4E6A-AAB2-022403F3B6A4}" destId="{C76059B2-2E70-49C0-A4F1-405E0D853ADD}" srcOrd="5" destOrd="0" presId="urn:microsoft.com/office/officeart/2005/8/layout/radial1"/>
    <dgm:cxn modelId="{A3CDA5FA-B19E-41FB-B2DF-876BBFF81A5A}" type="presParOf" srcId="{C76059B2-2E70-49C0-A4F1-405E0D853ADD}" destId="{B5594BC9-CF45-4C4F-ADC8-9E1319FF8CD5}" srcOrd="0" destOrd="0" presId="urn:microsoft.com/office/officeart/2005/8/layout/radial1"/>
    <dgm:cxn modelId="{8D63201F-8B84-4EF0-8C78-81380FAEC6FB}" type="presParOf" srcId="{5DE9D9EA-BD6F-4E6A-AAB2-022403F3B6A4}" destId="{758A5C66-AA03-472D-89F7-EB2C3E3C04C3}" srcOrd="6" destOrd="0" presId="urn:microsoft.com/office/officeart/2005/8/layout/radial1"/>
    <dgm:cxn modelId="{CC713F33-48F4-4B63-AC4F-4F368CAFEC47}" type="presParOf" srcId="{5DE9D9EA-BD6F-4E6A-AAB2-022403F3B6A4}" destId="{D039DC95-FF09-454E-9003-480242180701}" srcOrd="7" destOrd="0" presId="urn:microsoft.com/office/officeart/2005/8/layout/radial1"/>
    <dgm:cxn modelId="{C9C0B36C-9F72-46D5-BA99-B3CE053F9BDD}" type="presParOf" srcId="{D039DC95-FF09-454E-9003-480242180701}" destId="{5C962E3C-1EE3-4534-A051-FA938E36B727}" srcOrd="0" destOrd="0" presId="urn:microsoft.com/office/officeart/2005/8/layout/radial1"/>
    <dgm:cxn modelId="{E61438CE-E782-45DC-98F0-9B9F66B25E47}" type="presParOf" srcId="{5DE9D9EA-BD6F-4E6A-AAB2-022403F3B6A4}" destId="{B62832D0-7EF4-482C-981C-D66815428F9A}" srcOrd="8" destOrd="0" presId="urn:microsoft.com/office/officeart/2005/8/layout/radial1"/>
    <dgm:cxn modelId="{372064C1-4B6A-4E00-A19B-EF52D723395B}" type="presParOf" srcId="{5DE9D9EA-BD6F-4E6A-AAB2-022403F3B6A4}" destId="{978406B5-D5A6-496C-A762-205646E3D48C}" srcOrd="9" destOrd="0" presId="urn:microsoft.com/office/officeart/2005/8/layout/radial1"/>
    <dgm:cxn modelId="{F9B9BB86-DCBC-4205-A71D-5517994FC831}" type="presParOf" srcId="{978406B5-D5A6-496C-A762-205646E3D48C}" destId="{BE68D616-F355-421D-803B-7757BB8472F7}" srcOrd="0" destOrd="0" presId="urn:microsoft.com/office/officeart/2005/8/layout/radial1"/>
    <dgm:cxn modelId="{3481F254-5D47-4090-89FF-E6E77B17FF8B}" type="presParOf" srcId="{5DE9D9EA-BD6F-4E6A-AAB2-022403F3B6A4}" destId="{523EB5E4-D15C-49E5-8565-16B7C921BD48}"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3B9F9-DA21-4167-887C-8014E19BD8E5}">
      <dsp:nvSpPr>
        <dsp:cNvPr id="0" name=""/>
        <dsp:cNvSpPr/>
      </dsp:nvSpPr>
      <dsp:spPr>
        <a:xfrm>
          <a:off x="2466432" y="1893009"/>
          <a:ext cx="2307980" cy="21422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en-GB" sz="2000" b="1" kern="1200" dirty="0" smtClean="0">
              <a:effectLst>
                <a:outerShdw blurRad="38100" dist="38100" dir="2700000" algn="tl">
                  <a:srgbClr val="000000">
                    <a:alpha val="43137"/>
                  </a:srgbClr>
                </a:outerShdw>
              </a:effectLst>
            </a:rPr>
            <a:t>Culturally Competent  Compassion</a:t>
          </a:r>
        </a:p>
        <a:p>
          <a:pPr lvl="0" algn="ctr" defTabSz="889000">
            <a:lnSpc>
              <a:spcPct val="100000"/>
            </a:lnSpc>
            <a:spcBef>
              <a:spcPct val="0"/>
            </a:spcBef>
            <a:spcAft>
              <a:spcPts val="0"/>
            </a:spcAft>
          </a:pPr>
          <a:r>
            <a:rPr lang="en-GB" sz="2000" b="1" kern="1200" dirty="0" smtClean="0">
              <a:effectLst>
                <a:outerShdw blurRad="38100" dist="38100" dir="2700000" algn="tl">
                  <a:srgbClr val="000000">
                    <a:alpha val="43137"/>
                  </a:srgbClr>
                </a:outerShdw>
              </a:effectLst>
            </a:rPr>
            <a:t>(CCC)</a:t>
          </a:r>
          <a:endParaRPr lang="en-GB" sz="2000" b="1" kern="1200" dirty="0">
            <a:effectLst>
              <a:outerShdw blurRad="38100" dist="38100" dir="2700000" algn="tl">
                <a:srgbClr val="000000">
                  <a:alpha val="43137"/>
                </a:srgbClr>
              </a:outerShdw>
            </a:effectLst>
          </a:endParaRPr>
        </a:p>
      </dsp:txBody>
      <dsp:txXfrm>
        <a:off x="2804428" y="2206729"/>
        <a:ext cx="1631988" cy="1514771"/>
      </dsp:txXfrm>
    </dsp:sp>
    <dsp:sp modelId="{B218E654-D5FA-40A7-8BF7-4FD991EA3A63}">
      <dsp:nvSpPr>
        <dsp:cNvPr id="0" name=""/>
        <dsp:cNvSpPr/>
      </dsp:nvSpPr>
      <dsp:spPr>
        <a:xfrm rot="16159522">
          <a:off x="3486791" y="1753567"/>
          <a:ext cx="239220" cy="39808"/>
        </a:xfrm>
        <a:custGeom>
          <a:avLst/>
          <a:gdLst/>
          <a:ahLst/>
          <a:cxnLst/>
          <a:rect l="0" t="0" r="0" b="0"/>
          <a:pathLst>
            <a:path>
              <a:moveTo>
                <a:pt x="0" y="19904"/>
              </a:moveTo>
              <a:lnTo>
                <a:pt x="239220" y="1990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00421" y="1767490"/>
        <a:ext cx="11961" cy="11961"/>
      </dsp:txXfrm>
    </dsp:sp>
    <dsp:sp modelId="{85E06F31-D6BA-4F83-B7C9-FF5D41FCC4F3}">
      <dsp:nvSpPr>
        <dsp:cNvPr id="0" name=""/>
        <dsp:cNvSpPr/>
      </dsp:nvSpPr>
      <dsp:spPr>
        <a:xfrm>
          <a:off x="2520277" y="13605"/>
          <a:ext cx="2150118" cy="164029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What do we mean by </a:t>
          </a:r>
          <a:r>
            <a:rPr lang="en-GB" sz="1400" b="1" kern="1200" dirty="0" smtClean="0">
              <a:effectLst>
                <a:outerShdw blurRad="38100" dist="38100" dir="2700000" algn="tl">
                  <a:srgbClr val="000000">
                    <a:alpha val="43137"/>
                  </a:srgbClr>
                </a:outerShdw>
              </a:effectLst>
            </a:rPr>
            <a:t>Culturally Competent  Compassion</a:t>
          </a:r>
          <a:endParaRPr lang="en-GB" sz="1400" b="1" kern="1200" dirty="0" smtClean="0"/>
        </a:p>
      </dsp:txBody>
      <dsp:txXfrm>
        <a:off x="2835154" y="253821"/>
        <a:ext cx="1520364" cy="1159865"/>
      </dsp:txXfrm>
    </dsp:sp>
    <dsp:sp modelId="{A848FBD9-AB8F-4F4C-9173-131C3FA5CF7E}">
      <dsp:nvSpPr>
        <dsp:cNvPr id="0" name=""/>
        <dsp:cNvSpPr/>
      </dsp:nvSpPr>
      <dsp:spPr>
        <a:xfrm rot="20535703">
          <a:off x="4706929" y="2566316"/>
          <a:ext cx="189731" cy="39808"/>
        </a:xfrm>
        <a:custGeom>
          <a:avLst/>
          <a:gdLst/>
          <a:ahLst/>
          <a:cxnLst/>
          <a:rect l="0" t="0" r="0" b="0"/>
          <a:pathLst>
            <a:path>
              <a:moveTo>
                <a:pt x="0" y="19904"/>
              </a:moveTo>
              <a:lnTo>
                <a:pt x="189731" y="1990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97052" y="2581478"/>
        <a:ext cx="9486" cy="9486"/>
      </dsp:txXfrm>
    </dsp:sp>
    <dsp:sp modelId="{CE28F25D-BE10-420F-8197-A11B9E48ABBF}">
      <dsp:nvSpPr>
        <dsp:cNvPr id="0" name=""/>
        <dsp:cNvSpPr/>
      </dsp:nvSpPr>
      <dsp:spPr>
        <a:xfrm>
          <a:off x="4824536" y="1440159"/>
          <a:ext cx="1992255" cy="164029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GB" sz="1600" b="1" kern="1200" dirty="0" smtClean="0"/>
            <a:t>My CCC Model</a:t>
          </a:r>
        </a:p>
        <a:p>
          <a:pPr lvl="0" algn="ctr" defTabSz="711200">
            <a:lnSpc>
              <a:spcPct val="90000"/>
            </a:lnSpc>
            <a:spcBef>
              <a:spcPct val="0"/>
            </a:spcBef>
            <a:spcAft>
              <a:spcPct val="35000"/>
            </a:spcAft>
          </a:pPr>
          <a:endParaRPr lang="en-GB" sz="900" kern="1200" dirty="0"/>
        </a:p>
      </dsp:txBody>
      <dsp:txXfrm>
        <a:off x="5116295" y="1680375"/>
        <a:ext cx="1408737" cy="1159865"/>
      </dsp:txXfrm>
    </dsp:sp>
    <dsp:sp modelId="{C76059B2-2E70-49C0-A4F1-405E0D853ADD}">
      <dsp:nvSpPr>
        <dsp:cNvPr id="0" name=""/>
        <dsp:cNvSpPr/>
      </dsp:nvSpPr>
      <dsp:spPr>
        <a:xfrm rot="3106080">
          <a:off x="4262853" y="3888635"/>
          <a:ext cx="203224" cy="39808"/>
        </a:xfrm>
        <a:custGeom>
          <a:avLst/>
          <a:gdLst/>
          <a:ahLst/>
          <a:cxnLst/>
          <a:rect l="0" t="0" r="0" b="0"/>
          <a:pathLst>
            <a:path>
              <a:moveTo>
                <a:pt x="0" y="19904"/>
              </a:moveTo>
              <a:lnTo>
                <a:pt x="203224" y="1990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59384" y="3903458"/>
        <a:ext cx="10161" cy="10161"/>
      </dsp:txXfrm>
    </dsp:sp>
    <dsp:sp modelId="{758A5C66-AA03-472D-89F7-EB2C3E3C04C3}">
      <dsp:nvSpPr>
        <dsp:cNvPr id="0" name=""/>
        <dsp:cNvSpPr/>
      </dsp:nvSpPr>
      <dsp:spPr>
        <a:xfrm>
          <a:off x="3982324" y="3846778"/>
          <a:ext cx="1997127" cy="168839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CC Compassion…for whom?</a:t>
          </a:r>
          <a:endParaRPr lang="en-GB" sz="1600" b="1" kern="1200" dirty="0"/>
        </a:p>
      </dsp:txBody>
      <dsp:txXfrm>
        <a:off x="4274796" y="4094037"/>
        <a:ext cx="1412183" cy="1193872"/>
      </dsp:txXfrm>
    </dsp:sp>
    <dsp:sp modelId="{D039DC95-FF09-454E-9003-480242180701}">
      <dsp:nvSpPr>
        <dsp:cNvPr id="0" name=""/>
        <dsp:cNvSpPr/>
      </dsp:nvSpPr>
      <dsp:spPr>
        <a:xfrm rot="7799707">
          <a:off x="2603787" y="3932781"/>
          <a:ext cx="374538" cy="39808"/>
        </a:xfrm>
        <a:custGeom>
          <a:avLst/>
          <a:gdLst/>
          <a:ahLst/>
          <a:cxnLst/>
          <a:rect l="0" t="0" r="0" b="0"/>
          <a:pathLst>
            <a:path>
              <a:moveTo>
                <a:pt x="0" y="19904"/>
              </a:moveTo>
              <a:lnTo>
                <a:pt x="374538" y="1990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781693" y="3943321"/>
        <a:ext cx="18726" cy="18726"/>
      </dsp:txXfrm>
    </dsp:sp>
    <dsp:sp modelId="{B62832D0-7EF4-482C-981C-D66815428F9A}">
      <dsp:nvSpPr>
        <dsp:cNvPr id="0" name=""/>
        <dsp:cNvSpPr/>
      </dsp:nvSpPr>
      <dsp:spPr>
        <a:xfrm>
          <a:off x="1323418" y="3904318"/>
          <a:ext cx="1640297" cy="164029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p>
      </dsp:txBody>
      <dsp:txXfrm>
        <a:off x="1563634" y="4144534"/>
        <a:ext cx="1159865" cy="1159865"/>
      </dsp:txXfrm>
    </dsp:sp>
    <dsp:sp modelId="{978406B5-D5A6-496C-A762-205646E3D48C}">
      <dsp:nvSpPr>
        <dsp:cNvPr id="0" name=""/>
        <dsp:cNvSpPr/>
      </dsp:nvSpPr>
      <dsp:spPr>
        <a:xfrm rot="11923697">
          <a:off x="2353233" y="2546501"/>
          <a:ext cx="188228" cy="39808"/>
        </a:xfrm>
        <a:custGeom>
          <a:avLst/>
          <a:gdLst/>
          <a:ahLst/>
          <a:cxnLst/>
          <a:rect l="0" t="0" r="0" b="0"/>
          <a:pathLst>
            <a:path>
              <a:moveTo>
                <a:pt x="0" y="19904"/>
              </a:moveTo>
              <a:lnTo>
                <a:pt x="188228" y="1990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442641" y="2561700"/>
        <a:ext cx="9411" cy="9411"/>
      </dsp:txXfrm>
    </dsp:sp>
    <dsp:sp modelId="{523EB5E4-D15C-49E5-8565-16B7C921BD48}">
      <dsp:nvSpPr>
        <dsp:cNvPr id="0" name=""/>
        <dsp:cNvSpPr/>
      </dsp:nvSpPr>
      <dsp:spPr>
        <a:xfrm>
          <a:off x="761344" y="1452705"/>
          <a:ext cx="1640297" cy="164029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533400">
            <a:lnSpc>
              <a:spcPct val="90000"/>
            </a:lnSpc>
            <a:spcBef>
              <a:spcPct val="0"/>
            </a:spcBef>
            <a:spcAft>
              <a:spcPct val="35000"/>
            </a:spcAft>
          </a:pPr>
          <a:endParaRPr lang="en-GB" sz="1800" kern="1200" dirty="0"/>
        </a:p>
      </dsp:txBody>
      <dsp:txXfrm>
        <a:off x="1001560" y="1692921"/>
        <a:ext cx="1159865" cy="115986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B5804-EECD-4527-A14A-84D0926E4947}" type="datetimeFigureOut">
              <a:rPr lang="en-GB" smtClean="0"/>
              <a:t>19/02/2016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C1787-FB06-475E-8113-3C3AEE4AF0BB}" type="slidenum">
              <a:rPr lang="en-GB" smtClean="0"/>
              <a:t>‹#›</a:t>
            </a:fld>
            <a:endParaRPr lang="en-GB"/>
          </a:p>
        </p:txBody>
      </p:sp>
    </p:spTree>
    <p:extLst>
      <p:ext uri="{BB962C8B-B14F-4D97-AF65-F5344CB8AC3E}">
        <p14:creationId xmlns:p14="http://schemas.microsoft.com/office/powerpoint/2010/main" val="338497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2081C1E3-2F2B-4F57-8908-3E0DA7DDA010}" type="slidenum">
              <a:rPr lang="en-US" altLang="en-US">
                <a:solidFill>
                  <a:prstClr val="black"/>
                </a:solidFill>
                <a:latin typeface="Calibri" pitchFamily="34" charset="0"/>
              </a:rPr>
              <a:pPr eaLnBrk="1" hangingPunct="1"/>
              <a:t>1</a:t>
            </a:fld>
            <a:endParaRPr lang="en-US" altLang="en-US">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F83C56-EB31-42DE-B327-82F0E5FCADB1}" type="slidenum">
              <a:rPr lang="en-GB" altLang="en-US" smtClean="0">
                <a:latin typeface="Calibri" pitchFamily="34" charset="0"/>
              </a:rPr>
              <a:pPr eaLnBrk="1" hangingPunct="1"/>
              <a:t>10</a:t>
            </a:fld>
            <a:endParaRPr lang="en-GB"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108" charset="-128"/>
              </a:rPr>
              <a:t>So what about you and your practice?</a:t>
            </a:r>
          </a:p>
          <a:p>
            <a:r>
              <a:rPr lang="en-GB" altLang="en-US" dirty="0" smtClean="0">
                <a:ea typeface="ＭＳ Ｐゴシック" pitchFamily="-108" charset="-128"/>
              </a:rPr>
              <a:t>How do we educate ourselves and our students to be compassionate and courageous?</a:t>
            </a:r>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11</a:t>
            </a:fld>
            <a:endParaRPr lang="en-US" altLang="en-US">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aseline="0" dirty="0" smtClean="0">
                <a:ea typeface="ＭＳ Ｐゴシック" pitchFamily="-108" charset="-128"/>
              </a:rPr>
              <a:t>The client: the young  girl, the mother and father?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13</a:t>
            </a:fld>
            <a:endParaRPr lang="en-US" altLang="en-US">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108" charset="-128"/>
              </a:rPr>
              <a:t>What is the role of the woman in those cultures?</a:t>
            </a:r>
          </a:p>
          <a:p>
            <a:r>
              <a:rPr lang="en-GB" altLang="en-US" dirty="0" smtClean="0">
                <a:ea typeface="ＭＳ Ｐゴシック" pitchFamily="-108" charset="-128"/>
              </a:rPr>
              <a:t>How empowered are women in those cultures?</a:t>
            </a:r>
          </a:p>
          <a:p>
            <a:r>
              <a:rPr lang="en-GB" altLang="en-US" dirty="0" smtClean="0">
                <a:ea typeface="ＭＳ Ｐゴシック" pitchFamily="-108" charset="-128"/>
              </a:rPr>
              <a:t>Mothers and grandmothers in the cultures where FGM is practised believe</a:t>
            </a:r>
            <a:r>
              <a:rPr lang="en-GB" altLang="en-US" baseline="0" dirty="0" smtClean="0">
                <a:ea typeface="ＭＳ Ｐゴシック" pitchFamily="-108" charset="-128"/>
              </a:rPr>
              <a:t> that FGM is a compassionate act. Is this out of fear or love? </a:t>
            </a:r>
          </a:p>
          <a:p>
            <a:r>
              <a:rPr lang="en-GB" altLang="en-US" baseline="0" dirty="0" smtClean="0">
                <a:ea typeface="ＭＳ Ｐゴシック" pitchFamily="-108" charset="-128"/>
              </a:rPr>
              <a:t>If they had a magic wand which could change this custom would they use it?</a:t>
            </a:r>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14</a:t>
            </a:fld>
            <a:endParaRPr lang="en-US" altLang="en-US">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15</a:t>
            </a:fld>
            <a:endParaRPr lang="en-US" altLang="en-US">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108" charset="-128"/>
              </a:rPr>
              <a:t>Attitudes, the law,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16</a:t>
            </a:fld>
            <a:endParaRPr lang="en-US" altLang="en-US">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17</a:t>
            </a:fld>
            <a:endParaRPr lang="en-US" altLang="en-US">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18</a:t>
            </a:fld>
            <a:endParaRPr lang="en-US" altLang="en-US">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19</a:t>
            </a:fld>
            <a:endParaRPr lang="en-US" altLang="en-US">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20</a:t>
            </a:fld>
            <a:endParaRPr lang="en-US" alt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51790AB-7114-4F3F-B1B9-D80F7DFDADE8}" type="slidenum">
              <a:rPr lang="en-US" altLang="en-US">
                <a:solidFill>
                  <a:prstClr val="black"/>
                </a:solidFill>
                <a:latin typeface="Calibri" pitchFamily="34" charset="0"/>
              </a:rPr>
              <a:pPr eaLnBrk="1" hangingPunct="1"/>
              <a:t>2</a:t>
            </a:fld>
            <a:endParaRPr lang="en-US" altLang="en-US">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22</a:t>
            </a:fld>
            <a:endParaRPr lang="en-US" alt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108" charset="-128"/>
              </a:rPr>
              <a:t>This was my first question.</a:t>
            </a:r>
          </a:p>
          <a:p>
            <a:r>
              <a:rPr lang="en-GB" altLang="en-US" dirty="0" smtClean="0">
                <a:ea typeface="ＭＳ Ｐゴシック" pitchFamily="-108" charset="-128"/>
              </a:rPr>
              <a:t>Of course one immediate</a:t>
            </a:r>
            <a:r>
              <a:rPr lang="en-GB" altLang="en-US" baseline="0" dirty="0" smtClean="0">
                <a:ea typeface="ＭＳ Ｐゴシック" pitchFamily="-108" charset="-128"/>
              </a:rPr>
              <a:t>ly thinks of the young girl who is having it, or has had it, or the young woman who is having a baby. But I am sure that you have heard a lot today from compassionate speakers and much of it was probably about the girl and the woman. </a:t>
            </a:r>
          </a:p>
          <a:p>
            <a:r>
              <a:rPr lang="en-GB" altLang="en-US" baseline="0" dirty="0" smtClean="0">
                <a:ea typeface="ＭＳ Ｐゴシック" pitchFamily="-108" charset="-128"/>
              </a:rPr>
              <a:t>So I was thinking… may be we should consider compassion for others involved in this cultural practice.</a:t>
            </a:r>
          </a:p>
          <a:p>
            <a:r>
              <a:rPr lang="en-GB" altLang="en-US" baseline="0" dirty="0" smtClean="0">
                <a:ea typeface="ＭＳ Ｐゴシック" pitchFamily="-108" charset="-128"/>
              </a:rPr>
              <a:t>How about: the men in those societies, the fathers, the grandfathers, the chiefs and the leaders, those who govern, the prospective husbands and so on.</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3</a:t>
            </a:fld>
            <a:endParaRPr lang="en-US" alt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4</a:t>
            </a:fld>
            <a:endParaRPr lang="en-US" alt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108" charset="-128"/>
              </a:rPr>
              <a:t>But first let me introduce</a:t>
            </a:r>
            <a:r>
              <a:rPr lang="en-GB" altLang="en-US" baseline="0" dirty="0" smtClean="0">
                <a:ea typeface="ＭＳ Ｐゴシック" pitchFamily="-108" charset="-128"/>
              </a:rPr>
              <a:t> you to my definition of compassion</a:t>
            </a:r>
            <a:endParaRPr lang="en-GB" altLang="en-US" dirty="0" smtClean="0">
              <a:ea typeface="ＭＳ Ｐゴシック" pitchFamily="-108"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F0A3030-974D-44C1-95DD-BEF545CB1A19}" type="slidenum">
              <a:rPr lang="en-US" altLang="en-US">
                <a:latin typeface="Calibri" pitchFamily="34" charset="0"/>
              </a:rPr>
              <a:pPr eaLnBrk="1" hangingPunct="1"/>
              <a:t>5</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6</a:t>
            </a:fld>
            <a:endParaRPr lang="en-US" alt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7</a:t>
            </a:fld>
            <a:endParaRPr lang="en-US" alt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108" charset="-128"/>
              </a:rPr>
              <a:t>Compassion is not about agreeing with them because that is what they have always done.</a:t>
            </a:r>
          </a:p>
          <a:p>
            <a:r>
              <a:rPr lang="en-GB" altLang="en-US" dirty="0" smtClean="0">
                <a:ea typeface="ＭＳ Ｐゴシック" pitchFamily="-108" charset="-128"/>
              </a:rPr>
              <a:t>The type of compassion</a:t>
            </a:r>
            <a:r>
              <a:rPr lang="en-GB" altLang="en-US" baseline="0" dirty="0" smtClean="0">
                <a:ea typeface="ＭＳ Ｐゴシック" pitchFamily="-108" charset="-128"/>
              </a:rPr>
              <a:t> required here would be that which challenges constructively by:</a:t>
            </a:r>
          </a:p>
          <a:p>
            <a:pPr marL="171450" indent="-171450">
              <a:buFontTx/>
              <a:buChar char="-"/>
            </a:pPr>
            <a:r>
              <a:rPr lang="en-GB" altLang="en-US" baseline="0" dirty="0" smtClean="0">
                <a:ea typeface="ＭＳ Ｐゴシック" pitchFamily="-108" charset="-128"/>
              </a:rPr>
              <a:t>Providing information</a:t>
            </a:r>
          </a:p>
          <a:p>
            <a:pPr marL="171450" indent="-171450">
              <a:buFontTx/>
              <a:buChar char="-"/>
            </a:pPr>
            <a:r>
              <a:rPr lang="en-GB" altLang="en-US" baseline="0" dirty="0" smtClean="0">
                <a:ea typeface="ＭＳ Ｐゴシック" pitchFamily="-108" charset="-128"/>
              </a:rPr>
              <a:t>By educating them about the suffering and the complications</a:t>
            </a:r>
          </a:p>
          <a:p>
            <a:pPr marL="171450" indent="-171450">
              <a:buFontTx/>
              <a:buChar char="-"/>
            </a:pPr>
            <a:r>
              <a:rPr lang="en-GB" altLang="en-US" baseline="0" dirty="0" smtClean="0">
                <a:ea typeface="ＭＳ Ｐゴシック" pitchFamily="-108" charset="-128"/>
              </a:rPr>
              <a:t>By empowering those who want to support change to have the courage and wisdom to act</a:t>
            </a:r>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8</a:t>
            </a:fld>
            <a:endParaRPr lang="en-US" altLang="en-US">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108"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87973" indent="-303066" eaLnBrk="0" hangingPunct="0">
              <a:defRPr>
                <a:solidFill>
                  <a:schemeClr val="tx1"/>
                </a:solidFill>
                <a:latin typeface="Arial" charset="0"/>
                <a:ea typeface="ＭＳ Ｐゴシック" pitchFamily="-108" charset="-128"/>
              </a:defRPr>
            </a:lvl2pPr>
            <a:lvl3pPr marL="1212266" indent="-242453" eaLnBrk="0" hangingPunct="0">
              <a:defRPr>
                <a:solidFill>
                  <a:schemeClr val="tx1"/>
                </a:solidFill>
                <a:latin typeface="Arial" charset="0"/>
                <a:ea typeface="ＭＳ Ｐゴシック" pitchFamily="-108" charset="-128"/>
              </a:defRPr>
            </a:lvl3pPr>
            <a:lvl4pPr marL="1697172" indent="-242453" eaLnBrk="0" hangingPunct="0">
              <a:defRPr>
                <a:solidFill>
                  <a:schemeClr val="tx1"/>
                </a:solidFill>
                <a:latin typeface="Arial" charset="0"/>
                <a:ea typeface="ＭＳ Ｐゴシック" pitchFamily="-108" charset="-128"/>
              </a:defRPr>
            </a:lvl4pPr>
            <a:lvl5pPr marL="2182078" indent="-242453" eaLnBrk="0" hangingPunct="0">
              <a:defRPr>
                <a:solidFill>
                  <a:schemeClr val="tx1"/>
                </a:solidFill>
                <a:latin typeface="Arial" charset="0"/>
                <a:ea typeface="ＭＳ Ｐゴシック" pitchFamily="-108" charset="-128"/>
              </a:defRPr>
            </a:lvl5pPr>
            <a:lvl6pPr marL="2666985" indent="-242453" eaLnBrk="0" fontAlgn="base" hangingPunct="0">
              <a:spcBef>
                <a:spcPct val="0"/>
              </a:spcBef>
              <a:spcAft>
                <a:spcPct val="0"/>
              </a:spcAft>
              <a:defRPr>
                <a:solidFill>
                  <a:schemeClr val="tx1"/>
                </a:solidFill>
                <a:latin typeface="Arial" charset="0"/>
                <a:ea typeface="ＭＳ Ｐゴシック" pitchFamily="-108" charset="-128"/>
              </a:defRPr>
            </a:lvl6pPr>
            <a:lvl7pPr marL="3151891" indent="-242453" eaLnBrk="0" fontAlgn="base" hangingPunct="0">
              <a:spcBef>
                <a:spcPct val="0"/>
              </a:spcBef>
              <a:spcAft>
                <a:spcPct val="0"/>
              </a:spcAft>
              <a:defRPr>
                <a:solidFill>
                  <a:schemeClr val="tx1"/>
                </a:solidFill>
                <a:latin typeface="Arial" charset="0"/>
                <a:ea typeface="ＭＳ Ｐゴシック" pitchFamily="-108" charset="-128"/>
              </a:defRPr>
            </a:lvl7pPr>
            <a:lvl8pPr marL="3636797" indent="-242453" eaLnBrk="0" fontAlgn="base" hangingPunct="0">
              <a:spcBef>
                <a:spcPct val="0"/>
              </a:spcBef>
              <a:spcAft>
                <a:spcPct val="0"/>
              </a:spcAft>
              <a:defRPr>
                <a:solidFill>
                  <a:schemeClr val="tx1"/>
                </a:solidFill>
                <a:latin typeface="Arial" charset="0"/>
                <a:ea typeface="ＭＳ Ｐゴシック" pitchFamily="-108" charset="-128"/>
              </a:defRPr>
            </a:lvl8pPr>
            <a:lvl9pPr marL="4121704" indent="-242453"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8F99E6E-C258-49A3-801D-CC9C94CF5762}" type="slidenum">
              <a:rPr lang="en-US" altLang="en-US">
                <a:solidFill>
                  <a:prstClr val="black"/>
                </a:solidFill>
                <a:latin typeface="Calibri" pitchFamily="34" charset="0"/>
              </a:rPr>
              <a:pPr eaLnBrk="1" hangingPunct="1"/>
              <a:t>9</a:t>
            </a:fld>
            <a:endParaRPr lang="en-US" alt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4" name="Right Triangle 3"/>
          <p:cNvSpPr>
            <a:spLocks noChangeArrowheads="1"/>
          </p:cNvSpPr>
          <p:nvPr userDrawn="1"/>
        </p:nvSpPr>
        <p:spPr bwMode="auto">
          <a:xfrm rot="5400000">
            <a:off x="-26194" y="-65881"/>
            <a:ext cx="3457575" cy="3455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GB" altLang="en-US">
              <a:solidFill>
                <a:srgbClr val="FFFFFF"/>
              </a:solidFill>
            </a:endParaRPr>
          </a:p>
        </p:txBody>
      </p:sp>
      <p:pic>
        <p:nvPicPr>
          <p:cNvPr id="5" name="Picture 7" descr="MU_LDN_CMYK_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p:cNvSpPr>
            <a:spLocks noChangeArrowheads="1"/>
          </p:cNvSpPr>
          <p:nvPr userDrawn="1"/>
        </p:nvSpPr>
        <p:spPr bwMode="auto">
          <a:xfrm flipH="1">
            <a:off x="3656013" y="1370013"/>
            <a:ext cx="5487987" cy="5487987"/>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2" name="Title 1"/>
          <p:cNvSpPr>
            <a:spLocks noGrp="1"/>
          </p:cNvSpPr>
          <p:nvPr>
            <p:ph type="ctrTitle"/>
          </p:nvPr>
        </p:nvSpPr>
        <p:spPr>
          <a:xfrm>
            <a:off x="4625975" y="404664"/>
            <a:ext cx="4267198" cy="886397"/>
          </a:xfrm>
          <a:effectLst/>
        </p:spPr>
        <p:txBody>
          <a:bodyPr anchor="t">
            <a:noAutofit/>
          </a:bodyPr>
          <a:lstStyle>
            <a:lvl1pPr>
              <a:lnSpc>
                <a:spcPct val="85000"/>
              </a:lnSpc>
              <a:defRPr sz="6600" b="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25975" y="6148579"/>
            <a:ext cx="4267197" cy="664797"/>
          </a:xfrm>
          <a:effectLst/>
        </p:spPr>
        <p:txBody>
          <a:bodyPr>
            <a:no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3377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Divider Option1">
    <p:spTree>
      <p:nvGrpSpPr>
        <p:cNvPr id="1" name=""/>
        <p:cNvGrpSpPr/>
        <p:nvPr/>
      </p:nvGrpSpPr>
      <p:grpSpPr>
        <a:xfrm>
          <a:off x="0" y="0"/>
          <a:ext cx="0" cy="0"/>
          <a:chOff x="0" y="0"/>
          <a:chExt cx="0" cy="0"/>
        </a:xfrm>
      </p:grpSpPr>
      <p:sp>
        <p:nvSpPr>
          <p:cNvPr id="4" name="Freeform 3"/>
          <p:cNvSpPr/>
          <p:nvPr userDrawn="1"/>
        </p:nvSpPr>
        <p:spPr>
          <a:xfrm>
            <a:off x="1685925" y="0"/>
            <a:ext cx="7459663" cy="6910388"/>
          </a:xfrm>
          <a:custGeom>
            <a:avLst/>
            <a:gdLst>
              <a:gd name="connsiteX0" fmla="*/ 0 w 7441809"/>
              <a:gd name="connsiteY0" fmla="*/ 1688123 h 6893170"/>
              <a:gd name="connsiteX1" fmla="*/ 1702191 w 7441809"/>
              <a:gd name="connsiteY1" fmla="*/ 0 h 6893170"/>
              <a:gd name="connsiteX2" fmla="*/ 7441809 w 7441809"/>
              <a:gd name="connsiteY2" fmla="*/ 0 h 6893170"/>
              <a:gd name="connsiteX3" fmla="*/ 7441809 w 7441809"/>
              <a:gd name="connsiteY3" fmla="*/ 6893170 h 6893170"/>
              <a:gd name="connsiteX4" fmla="*/ 5134708 w 7441809"/>
              <a:gd name="connsiteY4" fmla="*/ 6879102 h 6893170"/>
              <a:gd name="connsiteX5" fmla="*/ 0 w 7441809"/>
              <a:gd name="connsiteY5" fmla="*/ 1688123 h 6893170"/>
              <a:gd name="connsiteX0" fmla="*/ 0 w 7441809"/>
              <a:gd name="connsiteY0" fmla="*/ 1688425 h 6893472"/>
              <a:gd name="connsiteX1" fmla="*/ 1658223 w 7441809"/>
              <a:gd name="connsiteY1" fmla="*/ 0 h 6893472"/>
              <a:gd name="connsiteX2" fmla="*/ 7441809 w 7441809"/>
              <a:gd name="connsiteY2" fmla="*/ 302 h 6893472"/>
              <a:gd name="connsiteX3" fmla="*/ 7441809 w 7441809"/>
              <a:gd name="connsiteY3" fmla="*/ 6893472 h 6893472"/>
              <a:gd name="connsiteX4" fmla="*/ 5134708 w 7441809"/>
              <a:gd name="connsiteY4" fmla="*/ 6879404 h 6893472"/>
              <a:gd name="connsiteX5" fmla="*/ 0 w 7441809"/>
              <a:gd name="connsiteY5" fmla="*/ 1688425 h 689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09" h="6893472">
                <a:moveTo>
                  <a:pt x="0" y="1688425"/>
                </a:moveTo>
                <a:lnTo>
                  <a:pt x="1658223" y="0"/>
                </a:lnTo>
                <a:lnTo>
                  <a:pt x="7441809" y="302"/>
                </a:lnTo>
                <a:lnTo>
                  <a:pt x="7441809" y="6893472"/>
                </a:lnTo>
                <a:lnTo>
                  <a:pt x="5134708" y="6879404"/>
                </a:lnTo>
                <a:lnTo>
                  <a:pt x="0" y="1688425"/>
                </a:lnTo>
                <a:close/>
              </a:path>
            </a:pathLst>
          </a:custGeom>
          <a:gradFill flip="none" rotWithShape="1">
            <a:gsLst>
              <a:gs pos="0">
                <a:srgbClr val="E0E0E0"/>
              </a:gs>
              <a:gs pos="75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5" name="Right Triangle 4"/>
          <p:cNvSpPr>
            <a:spLocks noChangeArrowheads="1"/>
          </p:cNvSpPr>
          <p:nvPr userDrawn="1"/>
        </p:nvSpPr>
        <p:spPr bwMode="auto">
          <a:xfrm rot="13500000" flipH="1">
            <a:off x="-2165350" y="3160713"/>
            <a:ext cx="7858125" cy="7858125"/>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Right Triangle 5"/>
          <p:cNvSpPr/>
          <p:nvPr userDrawn="1"/>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GB" altLang="en-US">
              <a:solidFill>
                <a:srgbClr val="FFFFFF"/>
              </a:solidFill>
            </a:endParaRPr>
          </a:p>
        </p:txBody>
      </p:sp>
      <p:pic>
        <p:nvPicPr>
          <p:cNvPr id="7" name="Picture 9" descr="MU_LDN_CMYK_smal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bwMode="auto">
          <a:xfrm>
            <a:off x="839788"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prstClr val="white"/>
                </a:solidFill>
              </a:rPr>
              <a:t>© Middlesex University</a:t>
            </a:r>
          </a:p>
        </p:txBody>
      </p:sp>
      <p:sp>
        <p:nvSpPr>
          <p:cNvPr id="3" name="Text Placeholder 2"/>
          <p:cNvSpPr>
            <a:spLocks noGrp="1"/>
          </p:cNvSpPr>
          <p:nvPr>
            <p:ph type="body" idx="1"/>
          </p:nvPr>
        </p:nvSpPr>
        <p:spPr>
          <a:xfrm>
            <a:off x="827585" y="5805264"/>
            <a:ext cx="4104455" cy="216024"/>
          </a:xfrm>
          <a:effectLst/>
        </p:spPr>
        <p:txBody>
          <a:bodyPr>
            <a:no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827585" y="4575553"/>
            <a:ext cx="4104455" cy="1107996"/>
          </a:xfrm>
          <a:effectLst/>
        </p:spPr>
        <p:txBody>
          <a:bodyPr>
            <a:spAutoFit/>
          </a:bodyPr>
          <a:lstStyle>
            <a:lvl1pPr algn="l">
              <a:defRPr sz="4000" b="0" cap="none" baseline="0">
                <a:solidFill>
                  <a:schemeClr val="bg1"/>
                </a:solidFill>
              </a:defRPr>
            </a:lvl1pPr>
          </a:lstStyle>
          <a:p>
            <a:r>
              <a:rPr lang="en-US" dirty="0" smtClean="0"/>
              <a:t>Click to edit Master title style</a:t>
            </a:r>
            <a:endParaRPr lang="en-US" dirty="0"/>
          </a:p>
        </p:txBody>
      </p:sp>
      <p:sp>
        <p:nvSpPr>
          <p:cNvPr id="9" name="Footer Placeholder 4"/>
          <p:cNvSpPr>
            <a:spLocks noGrp="1"/>
          </p:cNvSpPr>
          <p:nvPr>
            <p:ph type="ftr" sz="quarter" idx="10"/>
          </p:nvPr>
        </p:nvSpPr>
        <p:spPr/>
        <p:txBody>
          <a:bodyPr/>
          <a:lstStyle>
            <a:lvl1pPr>
              <a:defRPr/>
            </a:lvl1pPr>
          </a:lstStyle>
          <a:p>
            <a:pPr>
              <a:defRPr/>
            </a:pPr>
            <a:r>
              <a:rPr lang="en-US">
                <a:solidFill>
                  <a:srgbClr val="6E6E6E"/>
                </a:solidFill>
              </a:rPr>
              <a:t>Presentation title</a:t>
            </a:r>
          </a:p>
        </p:txBody>
      </p:sp>
      <p:sp>
        <p:nvSpPr>
          <p:cNvPr id="10" name="Slide Number Placeholder 5"/>
          <p:cNvSpPr>
            <a:spLocks noGrp="1"/>
          </p:cNvSpPr>
          <p:nvPr>
            <p:ph type="sldNum" sz="quarter" idx="11"/>
          </p:nvPr>
        </p:nvSpPr>
        <p:spPr/>
        <p:txBody>
          <a:bodyPr/>
          <a:lstStyle>
            <a:lvl1pPr>
              <a:defRPr/>
            </a:lvl1pPr>
          </a:lstStyle>
          <a:p>
            <a:r>
              <a:rPr lang="en-US" altLang="en-US">
                <a:solidFill>
                  <a:srgbClr val="D52B1E"/>
                </a:solidFill>
              </a:rPr>
              <a:t>|</a:t>
            </a:r>
            <a:r>
              <a:rPr lang="en-US" altLang="en-US">
                <a:solidFill>
                  <a:srgbClr val="000000"/>
                </a:solidFill>
              </a:rPr>
              <a:t>  </a:t>
            </a:r>
            <a:fld id="{A116B302-AB76-4E0F-A04C-A043EE3157B7}"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186030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3_Divider Option1">
    <p:spTree>
      <p:nvGrpSpPr>
        <p:cNvPr id="1" name=""/>
        <p:cNvGrpSpPr/>
        <p:nvPr/>
      </p:nvGrpSpPr>
      <p:grpSpPr>
        <a:xfrm>
          <a:off x="0" y="0"/>
          <a:ext cx="0" cy="0"/>
          <a:chOff x="0" y="0"/>
          <a:chExt cx="0" cy="0"/>
        </a:xfrm>
      </p:grpSpPr>
      <p:pic>
        <p:nvPicPr>
          <p:cNvPr id="4" name="Picture 6" descr="DSC_827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2275" y="0"/>
            <a:ext cx="7451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p:cNvSpPr>
            <a:spLocks noChangeArrowheads="1"/>
          </p:cNvSpPr>
          <p:nvPr userDrawn="1"/>
        </p:nvSpPr>
        <p:spPr bwMode="auto">
          <a:xfrm rot="13500000" flipH="1">
            <a:off x="-2165350" y="3160713"/>
            <a:ext cx="7858125" cy="7858125"/>
          </a:xfrm>
          <a:prstGeom prst="rtTriangle">
            <a:avLst/>
          </a:prstGeom>
          <a:gradFill rotWithShape="1">
            <a:gsLst>
              <a:gs pos="0">
                <a:srgbClr val="D52B1E"/>
              </a:gs>
              <a:gs pos="100000">
                <a:srgbClr val="C4161B"/>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Right Triangle 5"/>
          <p:cNvSpPr/>
          <p:nvPr userDrawn="1"/>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GB" altLang="en-US">
              <a:solidFill>
                <a:srgbClr val="FFFFFF"/>
              </a:solidFill>
            </a:endParaRPr>
          </a:p>
        </p:txBody>
      </p:sp>
      <p:pic>
        <p:nvPicPr>
          <p:cNvPr id="7" name="Picture 9" descr="MU_LDN_CMYK_smal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bwMode="auto">
          <a:xfrm>
            <a:off x="839788"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prstClr val="white"/>
                </a:solidFill>
              </a:rPr>
              <a:t>© Middlesex University</a:t>
            </a:r>
          </a:p>
        </p:txBody>
      </p:sp>
      <p:sp>
        <p:nvSpPr>
          <p:cNvPr id="3" name="Text Placeholder 2"/>
          <p:cNvSpPr>
            <a:spLocks noGrp="1"/>
          </p:cNvSpPr>
          <p:nvPr>
            <p:ph type="body" idx="1"/>
          </p:nvPr>
        </p:nvSpPr>
        <p:spPr>
          <a:xfrm>
            <a:off x="827585" y="5805264"/>
            <a:ext cx="4104455" cy="216024"/>
          </a:xfrm>
          <a:effectLst/>
        </p:spPr>
        <p:txBody>
          <a:bodyPr>
            <a:no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827585" y="4575553"/>
            <a:ext cx="4104455" cy="1107996"/>
          </a:xfrm>
          <a:effectLst/>
        </p:spPr>
        <p:txBody>
          <a:bodyPr>
            <a:spAutoFit/>
          </a:bodyPr>
          <a:lstStyle>
            <a:lvl1pPr algn="l">
              <a:defRPr sz="4000" b="0" cap="none" baseline="0">
                <a:solidFill>
                  <a:schemeClr val="bg1"/>
                </a:solidFill>
              </a:defRPr>
            </a:lvl1pPr>
          </a:lstStyle>
          <a:p>
            <a:r>
              <a:rPr lang="en-US" dirty="0" smtClean="0"/>
              <a:t>Click to edit Master title style</a:t>
            </a:r>
            <a:endParaRPr lang="en-US" dirty="0"/>
          </a:p>
        </p:txBody>
      </p:sp>
      <p:sp>
        <p:nvSpPr>
          <p:cNvPr id="9" name="Footer Placeholder 4"/>
          <p:cNvSpPr>
            <a:spLocks noGrp="1"/>
          </p:cNvSpPr>
          <p:nvPr>
            <p:ph type="ftr" sz="quarter" idx="10"/>
          </p:nvPr>
        </p:nvSpPr>
        <p:spPr/>
        <p:txBody>
          <a:bodyPr/>
          <a:lstStyle>
            <a:lvl1pPr>
              <a:defRPr>
                <a:solidFill>
                  <a:schemeClr val="bg1"/>
                </a:solidFill>
              </a:defRPr>
            </a:lvl1pPr>
          </a:lstStyle>
          <a:p>
            <a:pPr>
              <a:defRPr/>
            </a:pPr>
            <a:r>
              <a:rPr lang="en-US">
                <a:solidFill>
                  <a:prstClr val="white"/>
                </a:solidFill>
              </a:rPr>
              <a:t>Presentation title</a:t>
            </a:r>
          </a:p>
        </p:txBody>
      </p:sp>
      <p:sp>
        <p:nvSpPr>
          <p:cNvPr id="10" name="Slide Number Placeholder 5"/>
          <p:cNvSpPr>
            <a:spLocks noGrp="1"/>
          </p:cNvSpPr>
          <p:nvPr>
            <p:ph type="sldNum" sz="quarter" idx="11"/>
          </p:nvPr>
        </p:nvSpPr>
        <p:spPr/>
        <p:txBody>
          <a:bodyPr/>
          <a:lstStyle>
            <a:lvl1pPr>
              <a:defRPr/>
            </a:lvl1pPr>
          </a:lstStyle>
          <a:p>
            <a:r>
              <a:rPr lang="en-US" altLang="en-US">
                <a:solidFill>
                  <a:srgbClr val="D52B1E"/>
                </a:solidFill>
              </a:rPr>
              <a:t>| </a:t>
            </a:r>
            <a:r>
              <a:rPr lang="en-US" altLang="en-US">
                <a:solidFill>
                  <a:prstClr val="white"/>
                </a:solidFill>
              </a:rPr>
              <a:t> </a:t>
            </a:r>
            <a:fld id="{736213C5-7546-4737-899A-E0866A78C4C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5040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White Image">
    <p:bg>
      <p:bgPr>
        <a:solidFill>
          <a:schemeClr val="tx2"/>
        </a:solidFill>
        <a:effectLst/>
      </p:bgPr>
    </p:bg>
    <p:spTree>
      <p:nvGrpSpPr>
        <p:cNvPr id="1" name=""/>
        <p:cNvGrpSpPr/>
        <p:nvPr/>
      </p:nvGrpSpPr>
      <p:grpSpPr>
        <a:xfrm>
          <a:off x="0" y="0"/>
          <a:ext cx="0" cy="0"/>
          <a:chOff x="0" y="0"/>
          <a:chExt cx="0" cy="0"/>
        </a:xfrm>
      </p:grpSpPr>
      <p:pic>
        <p:nvPicPr>
          <p:cNvPr id="4" name="Picture 6" descr="13972_1_thumbnail_868x420_page1_204230.jpg"/>
          <p:cNvPicPr>
            <a:picLocks noChangeAspect="1"/>
          </p:cNvPicPr>
          <p:nvPr userDrawn="1"/>
        </p:nvPicPr>
        <p:blipFill>
          <a:blip r:embed="rId2">
            <a:extLst>
              <a:ext uri="{28A0092B-C50C-407E-A947-70E740481C1C}">
                <a14:useLocalDpi xmlns:a14="http://schemas.microsoft.com/office/drawing/2010/main" val="0"/>
              </a:ext>
            </a:extLst>
          </a:blip>
          <a:srcRect t="31593"/>
          <a:stretch>
            <a:fillRect/>
          </a:stretch>
        </p:blipFill>
        <p:spPr bwMode="auto">
          <a:xfrm>
            <a:off x="3616325" y="1185863"/>
            <a:ext cx="5527675"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p:cNvSpPr>
            <a:spLocks noChangeArrowheads="1"/>
          </p:cNvSpPr>
          <p:nvPr userDrawn="1"/>
        </p:nvSpPr>
        <p:spPr bwMode="auto">
          <a:xfrm flipH="1">
            <a:off x="3656013" y="1370013"/>
            <a:ext cx="5487987" cy="5487987"/>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Freeform 5"/>
          <p:cNvSpPr/>
          <p:nvPr userDrawn="1"/>
        </p:nvSpPr>
        <p:spPr>
          <a:xfrm>
            <a:off x="0" y="0"/>
            <a:ext cx="9158288" cy="6873875"/>
          </a:xfrm>
          <a:custGeom>
            <a:avLst/>
            <a:gdLst>
              <a:gd name="connsiteX0" fmla="*/ 3754582 w 9254836"/>
              <a:gd name="connsiteY0" fmla="*/ 6954981 h 6954981"/>
              <a:gd name="connsiteX1" fmla="*/ 9240982 w 9254836"/>
              <a:gd name="connsiteY1" fmla="*/ 1468581 h 6954981"/>
              <a:gd name="connsiteX2" fmla="*/ 9254836 w 9254836"/>
              <a:gd name="connsiteY2" fmla="*/ 27709 h 6954981"/>
              <a:gd name="connsiteX3" fmla="*/ 0 w 9254836"/>
              <a:gd name="connsiteY3" fmla="*/ 0 h 6954981"/>
              <a:gd name="connsiteX4" fmla="*/ 27709 w 9254836"/>
              <a:gd name="connsiteY4" fmla="*/ 6954981 h 6954981"/>
              <a:gd name="connsiteX5" fmla="*/ 3754582 w 9254836"/>
              <a:gd name="connsiteY5" fmla="*/ 6954981 h 6954981"/>
              <a:gd name="connsiteX0" fmla="*/ 3754582 w 9240982"/>
              <a:gd name="connsiteY0" fmla="*/ 6954981 h 6954981"/>
              <a:gd name="connsiteX1" fmla="*/ 9240982 w 9240982"/>
              <a:gd name="connsiteY1" fmla="*/ 1468581 h 6954981"/>
              <a:gd name="connsiteX2" fmla="*/ 9227127 w 9240982"/>
              <a:gd name="connsiteY2" fmla="*/ 110836 h 6954981"/>
              <a:gd name="connsiteX3" fmla="*/ 0 w 9240982"/>
              <a:gd name="connsiteY3" fmla="*/ 0 h 6954981"/>
              <a:gd name="connsiteX4" fmla="*/ 27709 w 9240982"/>
              <a:gd name="connsiteY4" fmla="*/ 6954981 h 6954981"/>
              <a:gd name="connsiteX5" fmla="*/ 3754582 w 9240982"/>
              <a:gd name="connsiteY5" fmla="*/ 6954981 h 6954981"/>
              <a:gd name="connsiteX0" fmla="*/ 3726873 w 9213273"/>
              <a:gd name="connsiteY0" fmla="*/ 6844145 h 6844145"/>
              <a:gd name="connsiteX1" fmla="*/ 9213273 w 9213273"/>
              <a:gd name="connsiteY1" fmla="*/ 1357745 h 6844145"/>
              <a:gd name="connsiteX2" fmla="*/ 9199418 w 9213273"/>
              <a:gd name="connsiteY2" fmla="*/ 0 h 6844145"/>
              <a:gd name="connsiteX3" fmla="*/ 55418 w 9213273"/>
              <a:gd name="connsiteY3" fmla="*/ 0 h 6844145"/>
              <a:gd name="connsiteX4" fmla="*/ 0 w 9213273"/>
              <a:gd name="connsiteY4" fmla="*/ 6844145 h 6844145"/>
              <a:gd name="connsiteX5" fmla="*/ 3726873 w 9213273"/>
              <a:gd name="connsiteY5" fmla="*/ 6844145 h 6844145"/>
              <a:gd name="connsiteX0" fmla="*/ 3671455 w 9157855"/>
              <a:gd name="connsiteY0" fmla="*/ 6844145 h 6844145"/>
              <a:gd name="connsiteX1" fmla="*/ 9157855 w 9157855"/>
              <a:gd name="connsiteY1" fmla="*/ 1357745 h 6844145"/>
              <a:gd name="connsiteX2" fmla="*/ 9144000 w 9157855"/>
              <a:gd name="connsiteY2" fmla="*/ 0 h 6844145"/>
              <a:gd name="connsiteX3" fmla="*/ 0 w 9157855"/>
              <a:gd name="connsiteY3" fmla="*/ 0 h 6844145"/>
              <a:gd name="connsiteX4" fmla="*/ 0 w 9157855"/>
              <a:gd name="connsiteY4" fmla="*/ 6597650 h 6844145"/>
              <a:gd name="connsiteX5" fmla="*/ 3671455 w 9157855"/>
              <a:gd name="connsiteY5" fmla="*/ 6844145 h 6844145"/>
              <a:gd name="connsiteX0" fmla="*/ 3671455 w 9157855"/>
              <a:gd name="connsiteY0" fmla="*/ 6844145 h 6858000"/>
              <a:gd name="connsiteX1" fmla="*/ 9157855 w 9157855"/>
              <a:gd name="connsiteY1" fmla="*/ 1357745 h 6858000"/>
              <a:gd name="connsiteX2" fmla="*/ 9144000 w 9157855"/>
              <a:gd name="connsiteY2" fmla="*/ 0 h 6858000"/>
              <a:gd name="connsiteX3" fmla="*/ 0 w 9157855"/>
              <a:gd name="connsiteY3" fmla="*/ 0 h 6858000"/>
              <a:gd name="connsiteX4" fmla="*/ 0 w 9157855"/>
              <a:gd name="connsiteY4" fmla="*/ 6858000 h 6858000"/>
              <a:gd name="connsiteX5" fmla="*/ 3671455 w 9157855"/>
              <a:gd name="connsiteY5" fmla="*/ 6844145 h 6858000"/>
              <a:gd name="connsiteX0" fmla="*/ 3645453 w 9157855"/>
              <a:gd name="connsiteY0" fmla="*/ 6874480 h 6874480"/>
              <a:gd name="connsiteX1" fmla="*/ 9157855 w 9157855"/>
              <a:gd name="connsiteY1" fmla="*/ 1357745 h 6874480"/>
              <a:gd name="connsiteX2" fmla="*/ 9144000 w 9157855"/>
              <a:gd name="connsiteY2" fmla="*/ 0 h 6874480"/>
              <a:gd name="connsiteX3" fmla="*/ 0 w 9157855"/>
              <a:gd name="connsiteY3" fmla="*/ 0 h 6874480"/>
              <a:gd name="connsiteX4" fmla="*/ 0 w 9157855"/>
              <a:gd name="connsiteY4" fmla="*/ 6858000 h 6874480"/>
              <a:gd name="connsiteX5" fmla="*/ 3645453 w 9157855"/>
              <a:gd name="connsiteY5" fmla="*/ 6874480 h 68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7855" h="6874480">
                <a:moveTo>
                  <a:pt x="3645453" y="6874480"/>
                </a:moveTo>
                <a:lnTo>
                  <a:pt x="9157855" y="1357745"/>
                </a:lnTo>
                <a:lnTo>
                  <a:pt x="9144000" y="0"/>
                </a:lnTo>
                <a:lnTo>
                  <a:pt x="0" y="0"/>
                </a:lnTo>
                <a:lnTo>
                  <a:pt x="0" y="6858000"/>
                </a:lnTo>
                <a:lnTo>
                  <a:pt x="3645453" y="687448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7" name="Right Triangle 6"/>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GB" altLang="en-US">
              <a:solidFill>
                <a:srgbClr val="FFFFFF"/>
              </a:solidFill>
            </a:endParaRPr>
          </a:p>
        </p:txBody>
      </p:sp>
      <p:pic>
        <p:nvPicPr>
          <p:cNvPr id="8" name="Picture 10" descr="MU_LDN_CMYK_smal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smtClean="0"/>
              <a:t>Click to edit Master title style</a:t>
            </a:r>
            <a:endParaRPr lang="en-US" dirty="0"/>
          </a:p>
        </p:txBody>
      </p:sp>
      <p:sp>
        <p:nvSpPr>
          <p:cNvPr id="9" name="Footer Placeholder 4"/>
          <p:cNvSpPr>
            <a:spLocks noGrp="1"/>
          </p:cNvSpPr>
          <p:nvPr>
            <p:ph type="ftr" sz="quarter" idx="10"/>
          </p:nvPr>
        </p:nvSpPr>
        <p:spPr/>
        <p:txBody>
          <a:bodyPr/>
          <a:lstStyle>
            <a:lvl1pPr>
              <a:defRPr>
                <a:solidFill>
                  <a:schemeClr val="bg1"/>
                </a:solidFill>
              </a:defRPr>
            </a:lvl1pPr>
          </a:lstStyle>
          <a:p>
            <a:pPr>
              <a:defRPr/>
            </a:pPr>
            <a:r>
              <a:rPr lang="en-US">
                <a:solidFill>
                  <a:prstClr val="white"/>
                </a:solidFill>
              </a:rPr>
              <a:t>Presentation title</a:t>
            </a:r>
          </a:p>
        </p:txBody>
      </p:sp>
      <p:sp>
        <p:nvSpPr>
          <p:cNvPr id="10" name="Slide Number Placeholder 5"/>
          <p:cNvSpPr>
            <a:spLocks noGrp="1"/>
          </p:cNvSpPr>
          <p:nvPr>
            <p:ph type="sldNum" sz="quarter" idx="11"/>
          </p:nvPr>
        </p:nvSpPr>
        <p:spPr/>
        <p:txBody>
          <a:bodyPr/>
          <a:lstStyle>
            <a:lvl1pPr>
              <a:defRPr/>
            </a:lvl1pPr>
          </a:lstStyle>
          <a:p>
            <a:r>
              <a:rPr lang="en-US" altLang="en-US">
                <a:solidFill>
                  <a:srgbClr val="D52B1E"/>
                </a:solidFill>
              </a:rPr>
              <a:t>|  </a:t>
            </a:r>
            <a:fld id="{E5C3A224-B32E-4907-8AF8-E159455D59D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51467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Divider White Image">
    <p:bg>
      <p:bgPr>
        <a:solidFill>
          <a:schemeClr val="tx2"/>
        </a:solidFill>
        <a:effectLst/>
      </p:bgPr>
    </p:bg>
    <p:spTree>
      <p:nvGrpSpPr>
        <p:cNvPr id="1" name=""/>
        <p:cNvGrpSpPr/>
        <p:nvPr/>
      </p:nvGrpSpPr>
      <p:grpSpPr>
        <a:xfrm>
          <a:off x="0" y="0"/>
          <a:ext cx="0" cy="0"/>
          <a:chOff x="0" y="0"/>
          <a:chExt cx="0" cy="0"/>
        </a:xfrm>
      </p:grpSpPr>
      <p:pic>
        <p:nvPicPr>
          <p:cNvPr id="4" name="Picture 6" descr="38042_1_thumbnail_868x420_page1_201643.jpg"/>
          <p:cNvPicPr>
            <a:picLocks noChangeAspect="1"/>
          </p:cNvPicPr>
          <p:nvPr userDrawn="1"/>
        </p:nvPicPr>
        <p:blipFill>
          <a:blip r:embed="rId2">
            <a:extLst>
              <a:ext uri="{28A0092B-C50C-407E-A947-70E740481C1C}">
                <a14:useLocalDpi xmlns:a14="http://schemas.microsoft.com/office/drawing/2010/main" val="0"/>
              </a:ext>
            </a:extLst>
          </a:blip>
          <a:srcRect t="18471" r="5600" b="2924"/>
          <a:stretch>
            <a:fillRect/>
          </a:stretch>
        </p:blipFill>
        <p:spPr bwMode="auto">
          <a:xfrm>
            <a:off x="3635375" y="0"/>
            <a:ext cx="5508625"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a:off x="0" y="0"/>
            <a:ext cx="9158288" cy="6873875"/>
          </a:xfrm>
          <a:custGeom>
            <a:avLst/>
            <a:gdLst>
              <a:gd name="connsiteX0" fmla="*/ 3754582 w 9254836"/>
              <a:gd name="connsiteY0" fmla="*/ 6954981 h 6954981"/>
              <a:gd name="connsiteX1" fmla="*/ 9240982 w 9254836"/>
              <a:gd name="connsiteY1" fmla="*/ 1468581 h 6954981"/>
              <a:gd name="connsiteX2" fmla="*/ 9254836 w 9254836"/>
              <a:gd name="connsiteY2" fmla="*/ 27709 h 6954981"/>
              <a:gd name="connsiteX3" fmla="*/ 0 w 9254836"/>
              <a:gd name="connsiteY3" fmla="*/ 0 h 6954981"/>
              <a:gd name="connsiteX4" fmla="*/ 27709 w 9254836"/>
              <a:gd name="connsiteY4" fmla="*/ 6954981 h 6954981"/>
              <a:gd name="connsiteX5" fmla="*/ 3754582 w 9254836"/>
              <a:gd name="connsiteY5" fmla="*/ 6954981 h 6954981"/>
              <a:gd name="connsiteX0" fmla="*/ 3754582 w 9240982"/>
              <a:gd name="connsiteY0" fmla="*/ 6954981 h 6954981"/>
              <a:gd name="connsiteX1" fmla="*/ 9240982 w 9240982"/>
              <a:gd name="connsiteY1" fmla="*/ 1468581 h 6954981"/>
              <a:gd name="connsiteX2" fmla="*/ 9227127 w 9240982"/>
              <a:gd name="connsiteY2" fmla="*/ 110836 h 6954981"/>
              <a:gd name="connsiteX3" fmla="*/ 0 w 9240982"/>
              <a:gd name="connsiteY3" fmla="*/ 0 h 6954981"/>
              <a:gd name="connsiteX4" fmla="*/ 27709 w 9240982"/>
              <a:gd name="connsiteY4" fmla="*/ 6954981 h 6954981"/>
              <a:gd name="connsiteX5" fmla="*/ 3754582 w 9240982"/>
              <a:gd name="connsiteY5" fmla="*/ 6954981 h 6954981"/>
              <a:gd name="connsiteX0" fmla="*/ 3726873 w 9213273"/>
              <a:gd name="connsiteY0" fmla="*/ 6844145 h 6844145"/>
              <a:gd name="connsiteX1" fmla="*/ 9213273 w 9213273"/>
              <a:gd name="connsiteY1" fmla="*/ 1357745 h 6844145"/>
              <a:gd name="connsiteX2" fmla="*/ 9199418 w 9213273"/>
              <a:gd name="connsiteY2" fmla="*/ 0 h 6844145"/>
              <a:gd name="connsiteX3" fmla="*/ 55418 w 9213273"/>
              <a:gd name="connsiteY3" fmla="*/ 0 h 6844145"/>
              <a:gd name="connsiteX4" fmla="*/ 0 w 9213273"/>
              <a:gd name="connsiteY4" fmla="*/ 6844145 h 6844145"/>
              <a:gd name="connsiteX5" fmla="*/ 3726873 w 9213273"/>
              <a:gd name="connsiteY5" fmla="*/ 6844145 h 6844145"/>
              <a:gd name="connsiteX0" fmla="*/ 3671455 w 9157855"/>
              <a:gd name="connsiteY0" fmla="*/ 6844145 h 6844145"/>
              <a:gd name="connsiteX1" fmla="*/ 9157855 w 9157855"/>
              <a:gd name="connsiteY1" fmla="*/ 1357745 h 6844145"/>
              <a:gd name="connsiteX2" fmla="*/ 9144000 w 9157855"/>
              <a:gd name="connsiteY2" fmla="*/ 0 h 6844145"/>
              <a:gd name="connsiteX3" fmla="*/ 0 w 9157855"/>
              <a:gd name="connsiteY3" fmla="*/ 0 h 6844145"/>
              <a:gd name="connsiteX4" fmla="*/ 0 w 9157855"/>
              <a:gd name="connsiteY4" fmla="*/ 6597650 h 6844145"/>
              <a:gd name="connsiteX5" fmla="*/ 3671455 w 9157855"/>
              <a:gd name="connsiteY5" fmla="*/ 6844145 h 6844145"/>
              <a:gd name="connsiteX0" fmla="*/ 3671455 w 9157855"/>
              <a:gd name="connsiteY0" fmla="*/ 6844145 h 6858000"/>
              <a:gd name="connsiteX1" fmla="*/ 9157855 w 9157855"/>
              <a:gd name="connsiteY1" fmla="*/ 1357745 h 6858000"/>
              <a:gd name="connsiteX2" fmla="*/ 9144000 w 9157855"/>
              <a:gd name="connsiteY2" fmla="*/ 0 h 6858000"/>
              <a:gd name="connsiteX3" fmla="*/ 0 w 9157855"/>
              <a:gd name="connsiteY3" fmla="*/ 0 h 6858000"/>
              <a:gd name="connsiteX4" fmla="*/ 0 w 9157855"/>
              <a:gd name="connsiteY4" fmla="*/ 6858000 h 6858000"/>
              <a:gd name="connsiteX5" fmla="*/ 3671455 w 9157855"/>
              <a:gd name="connsiteY5" fmla="*/ 6844145 h 6858000"/>
              <a:gd name="connsiteX0" fmla="*/ 3645453 w 9157855"/>
              <a:gd name="connsiteY0" fmla="*/ 6874480 h 6874480"/>
              <a:gd name="connsiteX1" fmla="*/ 9157855 w 9157855"/>
              <a:gd name="connsiteY1" fmla="*/ 1357745 h 6874480"/>
              <a:gd name="connsiteX2" fmla="*/ 9144000 w 9157855"/>
              <a:gd name="connsiteY2" fmla="*/ 0 h 6874480"/>
              <a:gd name="connsiteX3" fmla="*/ 0 w 9157855"/>
              <a:gd name="connsiteY3" fmla="*/ 0 h 6874480"/>
              <a:gd name="connsiteX4" fmla="*/ 0 w 9157855"/>
              <a:gd name="connsiteY4" fmla="*/ 6858000 h 6874480"/>
              <a:gd name="connsiteX5" fmla="*/ 3645453 w 9157855"/>
              <a:gd name="connsiteY5" fmla="*/ 6874480 h 68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7855" h="6874480">
                <a:moveTo>
                  <a:pt x="3645453" y="6874480"/>
                </a:moveTo>
                <a:lnTo>
                  <a:pt x="9157855" y="1357745"/>
                </a:lnTo>
                <a:lnTo>
                  <a:pt x="9144000" y="0"/>
                </a:lnTo>
                <a:lnTo>
                  <a:pt x="0" y="0"/>
                </a:lnTo>
                <a:lnTo>
                  <a:pt x="0" y="6858000"/>
                </a:lnTo>
                <a:lnTo>
                  <a:pt x="3645453" y="687448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endParaRPr>
          </a:p>
        </p:txBody>
      </p:sp>
      <p:sp>
        <p:nvSpPr>
          <p:cNvPr id="6" name="Right Triangle 5"/>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GB" altLang="en-US">
              <a:solidFill>
                <a:srgbClr val="FFFFFF"/>
              </a:solidFill>
            </a:endParaRPr>
          </a:p>
        </p:txBody>
      </p:sp>
      <p:pic>
        <p:nvPicPr>
          <p:cNvPr id="7" name="Picture 9" descr="MU_LDN_CMYK_smal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smtClean="0"/>
              <a:t>Click to edit Master title style</a:t>
            </a:r>
            <a:endParaRPr lang="en-US" dirty="0"/>
          </a:p>
        </p:txBody>
      </p:sp>
      <p:sp>
        <p:nvSpPr>
          <p:cNvPr id="8" name="Footer Placeholder 4"/>
          <p:cNvSpPr>
            <a:spLocks noGrp="1"/>
          </p:cNvSpPr>
          <p:nvPr>
            <p:ph type="ftr" sz="quarter" idx="10"/>
          </p:nvPr>
        </p:nvSpPr>
        <p:spPr/>
        <p:txBody>
          <a:bodyPr/>
          <a:lstStyle>
            <a:lvl1pPr>
              <a:defRPr>
                <a:solidFill>
                  <a:schemeClr val="bg1"/>
                </a:solidFill>
              </a:defRPr>
            </a:lvl1pPr>
          </a:lstStyle>
          <a:p>
            <a:pPr>
              <a:defRPr/>
            </a:pPr>
            <a:r>
              <a:rPr lang="en-US">
                <a:solidFill>
                  <a:prstClr val="white"/>
                </a:solidFill>
              </a:rPr>
              <a:t>Presentation title</a:t>
            </a:r>
          </a:p>
        </p:txBody>
      </p:sp>
      <p:sp>
        <p:nvSpPr>
          <p:cNvPr id="9" name="Slide Number Placeholder 5"/>
          <p:cNvSpPr>
            <a:spLocks noGrp="1"/>
          </p:cNvSpPr>
          <p:nvPr>
            <p:ph type="sldNum" sz="quarter" idx="11"/>
          </p:nvPr>
        </p:nvSpPr>
        <p:spPr/>
        <p:txBody>
          <a:bodyPr/>
          <a:lstStyle>
            <a:lvl1pPr>
              <a:defRPr/>
            </a:lvl1pPr>
          </a:lstStyle>
          <a:p>
            <a:r>
              <a:rPr lang="en-US" altLang="en-US">
                <a:solidFill>
                  <a:srgbClr val="D52B1E"/>
                </a:solidFill>
              </a:rPr>
              <a:t>|</a:t>
            </a:r>
            <a:r>
              <a:rPr lang="en-US" altLang="en-US">
                <a:solidFill>
                  <a:srgbClr val="000000"/>
                </a:solidFill>
              </a:rPr>
              <a:t>  </a:t>
            </a:r>
            <a:fld id="{472C025D-9EE1-4DA1-BFF5-A1D8509C981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61366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Image">
    <p:spTree>
      <p:nvGrpSpPr>
        <p:cNvPr id="1" name=""/>
        <p:cNvGrpSpPr/>
        <p:nvPr/>
      </p:nvGrpSpPr>
      <p:grpSpPr>
        <a:xfrm>
          <a:off x="0" y="0"/>
          <a:ext cx="0" cy="0"/>
          <a:chOff x="0" y="0"/>
          <a:chExt cx="0" cy="0"/>
        </a:xfrm>
      </p:grpSpPr>
      <p:pic>
        <p:nvPicPr>
          <p:cNvPr id="4" name="Picture 6" descr="IMG_5355.jpg"/>
          <p:cNvPicPr>
            <a:picLocks noChangeAspect="1"/>
          </p:cNvPicPr>
          <p:nvPr userDrawn="1"/>
        </p:nvPicPr>
        <p:blipFill>
          <a:blip r:embed="rId2">
            <a:extLst>
              <a:ext uri="{28A0092B-C50C-407E-A947-70E740481C1C}">
                <a14:useLocalDpi xmlns:a14="http://schemas.microsoft.com/office/drawing/2010/main" val="0"/>
              </a:ext>
            </a:extLst>
          </a:blip>
          <a:srcRect r="1119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p:cNvSpPr>
            <a:spLocks noChangeArrowheads="1"/>
          </p:cNvSpPr>
          <p:nvPr userDrawn="1"/>
        </p:nvSpPr>
        <p:spPr bwMode="auto">
          <a:xfrm flipH="1">
            <a:off x="2273300" y="-12700"/>
            <a:ext cx="6870700" cy="6870700"/>
          </a:xfrm>
          <a:prstGeom prst="rtTriangle">
            <a:avLst/>
          </a:prstGeom>
          <a:gradFill rotWithShape="1">
            <a:gsLst>
              <a:gs pos="0">
                <a:srgbClr val="FFFFFF">
                  <a:alpha val="0"/>
                </a:srgbClr>
              </a:gs>
              <a:gs pos="50000">
                <a:srgbClr val="000000">
                  <a:alpha val="12500"/>
                </a:srgbClr>
              </a:gs>
              <a:gs pos="100000">
                <a:srgbClr val="000000">
                  <a:alpha val="25000"/>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Right Triangle 5"/>
          <p:cNvSpPr/>
          <p:nvPr/>
        </p:nvSpPr>
        <p:spPr>
          <a:xfrm rot="5400000">
            <a:off x="-26194" y="-65881"/>
            <a:ext cx="3457575"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GB" altLang="en-US">
              <a:solidFill>
                <a:srgbClr val="FFFFFF"/>
              </a:solidFill>
            </a:endParaRPr>
          </a:p>
        </p:txBody>
      </p:sp>
      <p:pic>
        <p:nvPicPr>
          <p:cNvPr id="7" name="Picture 9" descr="MU_LDN_CMYK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0" y="5441378"/>
            <a:ext cx="4321173" cy="886397"/>
          </a:xfrm>
          <a:effectLst>
            <a:outerShdw blurRad="50800" dist="38100" dir="2700000" algn="tl" rotWithShape="0">
              <a:schemeClr val="accent1">
                <a:alpha val="40000"/>
              </a:schemeClr>
            </a:outerShdw>
          </a:effectLst>
        </p:spPr>
        <p:txBody>
          <a:bodyPr>
            <a:noAutofit/>
          </a:bodyPr>
          <a:lstStyle>
            <a:lvl1pPr>
              <a:lnSpc>
                <a:spcPct val="85000"/>
              </a:lnSpc>
              <a:defRPr sz="60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1" y="6433239"/>
            <a:ext cx="4321172" cy="193899"/>
          </a:xfrm>
          <a:effectLst>
            <a:outerShdw blurRad="50800" dist="38100" dir="2700000" algn="tl" rotWithShape="0">
              <a:schemeClr val="tx1">
                <a:alpha val="40000"/>
              </a:schemeClr>
            </a:outerShdw>
          </a:effectLst>
        </p:spPr>
        <p:txBody>
          <a:bodyPr>
            <a:sp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4218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Image">
    <p:spTree>
      <p:nvGrpSpPr>
        <p:cNvPr id="1" name=""/>
        <p:cNvGrpSpPr/>
        <p:nvPr/>
      </p:nvGrpSpPr>
      <p:grpSpPr>
        <a:xfrm>
          <a:off x="0" y="0"/>
          <a:ext cx="0" cy="0"/>
          <a:chOff x="0" y="0"/>
          <a:chExt cx="0" cy="0"/>
        </a:xfrm>
      </p:grpSpPr>
      <p:pic>
        <p:nvPicPr>
          <p:cNvPr id="4" name="Picture 7" descr="mdx_grove_building_RB_.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p:cNvSpPr/>
          <p:nvPr userDrawn="1"/>
        </p:nvSpPr>
        <p:spPr>
          <a:xfrm rot="5400000">
            <a:off x="-2739" y="-67833"/>
            <a:ext cx="3370363" cy="3474859"/>
          </a:xfrm>
          <a:prstGeom prst="rtTriangle">
            <a:avLst/>
          </a:prstGeom>
          <a:gradFill flip="none" rotWithShape="1">
            <a:gsLst>
              <a:gs pos="0">
                <a:schemeClr val="tx1">
                  <a:alpha val="50000"/>
                </a:schemeClr>
              </a:gs>
              <a:gs pos="100000">
                <a:schemeClr val="tx1">
                  <a:alpha val="0"/>
                </a:schemeClr>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Right Triangle 5"/>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9998"/>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pic>
        <p:nvPicPr>
          <p:cNvPr id="7" name="Picture 6" descr="MU_LDN_spot_white_text.png"/>
          <p:cNvPicPr>
            <a:picLocks noChangeAspect="1"/>
          </p:cNvPicPr>
          <p:nvPr userDrawn="1"/>
        </p:nvPicPr>
        <p:blipFill>
          <a:blip r:embed="rId3"/>
          <a:srcRect/>
          <a:stretch>
            <a:fillRect/>
          </a:stretch>
        </p:blipFill>
        <p:spPr bwMode="auto">
          <a:xfrm>
            <a:off x="287338" y="441325"/>
            <a:ext cx="1462087" cy="574675"/>
          </a:xfrm>
          <a:prstGeom prst="rect">
            <a:avLst/>
          </a:prstGeom>
          <a:noFill/>
          <a:ln w="9525">
            <a:noFill/>
            <a:miter lim="800000"/>
            <a:headEnd/>
            <a:tailEnd/>
          </a:ln>
          <a:effectLst>
            <a:outerShdw dist="12700" dir="2700000" algn="tl" rotWithShape="0">
              <a:schemeClr val="accent1">
                <a:alpha val="39998"/>
              </a:schemeClr>
            </a:outerShdw>
          </a:effectLst>
        </p:spPr>
      </p:pic>
      <p:sp>
        <p:nvSpPr>
          <p:cNvPr id="3" name="Text Placeholder 2"/>
          <p:cNvSpPr>
            <a:spLocks noGrp="1"/>
          </p:cNvSpPr>
          <p:nvPr>
            <p:ph type="body" idx="1"/>
          </p:nvPr>
        </p:nvSpPr>
        <p:spPr>
          <a:xfrm>
            <a:off x="4713288" y="3645024"/>
            <a:ext cx="4179887" cy="216024"/>
          </a:xfrm>
          <a:effectLst/>
        </p:spPr>
        <p:txBody>
          <a:bodyPr>
            <a:noAutofit/>
          </a:bodyPr>
          <a:lstStyle>
            <a:lvl1pPr marL="0" indent="0">
              <a:buNone/>
              <a:defRPr sz="18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4713288" y="2708920"/>
            <a:ext cx="4179887" cy="886397"/>
          </a:xfrm>
          <a:effectLst/>
        </p:spPr>
        <p:txBody>
          <a:bodyPr>
            <a:spAutoFit/>
          </a:bodyPr>
          <a:lstStyle>
            <a:lvl1pPr algn="l">
              <a:defRPr sz="3200" b="1" cap="none" baseline="0">
                <a:solidFill>
                  <a:schemeClr val="tx2"/>
                </a:solidFill>
              </a:defRPr>
            </a:lvl1pPr>
          </a:lstStyle>
          <a:p>
            <a:r>
              <a:rPr lang="en-US" dirty="0" smtClean="0"/>
              <a:t>Click to edit Master title style</a:t>
            </a:r>
            <a:endParaRPr lang="en-US" dirty="0"/>
          </a:p>
        </p:txBody>
      </p:sp>
      <p:sp>
        <p:nvSpPr>
          <p:cNvPr id="8" name="Footer Placeholder 4"/>
          <p:cNvSpPr>
            <a:spLocks noGrp="1"/>
          </p:cNvSpPr>
          <p:nvPr>
            <p:ph type="ftr" sz="quarter" idx="10"/>
          </p:nvPr>
        </p:nvSpPr>
        <p:spPr/>
        <p:txBody>
          <a:bodyPr/>
          <a:lstStyle>
            <a:lvl1pPr>
              <a:defRPr>
                <a:solidFill>
                  <a:schemeClr val="bg1"/>
                </a:solidFill>
              </a:defRPr>
            </a:lvl1pPr>
          </a:lstStyle>
          <a:p>
            <a:pPr>
              <a:defRPr/>
            </a:pPr>
            <a:r>
              <a:rPr lang="en-US">
                <a:solidFill>
                  <a:prstClr val="white"/>
                </a:solidFill>
              </a:rPr>
              <a:t>Presentation title</a:t>
            </a:r>
          </a:p>
        </p:txBody>
      </p:sp>
      <p:sp>
        <p:nvSpPr>
          <p:cNvPr id="9" name="Slide Number Placeholder 5"/>
          <p:cNvSpPr>
            <a:spLocks noGrp="1"/>
          </p:cNvSpPr>
          <p:nvPr>
            <p:ph type="sldNum" sz="quarter" idx="11"/>
          </p:nvPr>
        </p:nvSpPr>
        <p:spPr/>
        <p:txBody>
          <a:bodyPr/>
          <a:lstStyle>
            <a:lvl1pPr>
              <a:defRPr/>
            </a:lvl1pPr>
          </a:lstStyle>
          <a:p>
            <a:r>
              <a:rPr lang="en-US" altLang="en-US">
                <a:solidFill>
                  <a:srgbClr val="D52B1E"/>
                </a:solidFill>
              </a:rPr>
              <a:t>|</a:t>
            </a:r>
            <a:r>
              <a:rPr lang="en-US" altLang="en-US">
                <a:solidFill>
                  <a:srgbClr val="A3A3A3"/>
                </a:solidFill>
              </a:rPr>
              <a:t>  </a:t>
            </a:r>
            <a:fld id="{8E9403BC-F2B0-4F9C-87EF-78B6B442F01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73543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itle 1"/>
          <p:cNvSpPr>
            <a:spLocks noGrp="1"/>
          </p:cNvSpPr>
          <p:nvPr>
            <p:ph type="ctrTitle"/>
          </p:nvPr>
        </p:nvSpPr>
        <p:spPr>
          <a:xfrm>
            <a:off x="381000" y="2816225"/>
            <a:ext cx="7772400" cy="536575"/>
          </a:xfrm>
        </p:spPr>
        <p:txBody>
          <a:bodyPr>
            <a:normAutofit/>
          </a:bodyPr>
          <a:lstStyle>
            <a:lvl1pPr algn="l">
              <a:defRPr sz="3200" b="1" i="0">
                <a:solidFill>
                  <a:schemeClr val="bg1"/>
                </a:solidFill>
                <a:latin typeface="Arial"/>
                <a:cs typeface="Arial"/>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381000" y="3467100"/>
            <a:ext cx="7772400" cy="723900"/>
          </a:xfrm>
        </p:spPr>
        <p:txBody>
          <a:bodyPr>
            <a:normAutofit/>
          </a:bodyPr>
          <a:lstStyle>
            <a:lvl1pPr marL="0" indent="0" algn="l">
              <a:buNone/>
              <a:defRPr sz="3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0003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ight Triangle 3"/>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5" name="Right Triangle 4"/>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Footer Placeholder 4"/>
          <p:cNvSpPr txBox="1">
            <a:spLocks/>
          </p:cNvSpPr>
          <p:nvPr userDrawn="1"/>
        </p:nvSpPr>
        <p:spPr bwMode="auto">
          <a:xfrm>
            <a:off x="684213"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srgbClr val="6E6E6E"/>
                </a:solidFill>
              </a:rPr>
              <a:t>© Middlesex University</a:t>
            </a:r>
          </a:p>
        </p:txBody>
      </p:sp>
      <p:cxnSp>
        <p:nvCxnSpPr>
          <p:cNvPr id="7" name="Straight Connector 6"/>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4212" y="1196975"/>
            <a:ext cx="8208963" cy="5130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a:solidFill>
                  <a:srgbClr val="6E6E6E"/>
                </a:solidFill>
              </a:rPr>
              <a:t>Presentation title</a:t>
            </a:r>
          </a:p>
        </p:txBody>
      </p:sp>
      <p:sp>
        <p:nvSpPr>
          <p:cNvPr id="9" name="Slide Number Placeholder 5"/>
          <p:cNvSpPr>
            <a:spLocks noGrp="1"/>
          </p:cNvSpPr>
          <p:nvPr>
            <p:ph type="sldNum" sz="quarter" idx="11"/>
          </p:nvPr>
        </p:nvSpPr>
        <p:spPr/>
        <p:txBody>
          <a:bodyPr/>
          <a:lstStyle>
            <a:lvl1pPr>
              <a:defRPr/>
            </a:lvl1pPr>
          </a:lstStyle>
          <a:p>
            <a:r>
              <a:rPr lang="en-US" altLang="en-US">
                <a:solidFill>
                  <a:srgbClr val="D52B1E"/>
                </a:solidFill>
              </a:rPr>
              <a:t>| </a:t>
            </a:r>
            <a:r>
              <a:rPr lang="en-US" altLang="en-US">
                <a:solidFill>
                  <a:srgbClr val="6E6E6E"/>
                </a:solidFill>
              </a:rPr>
              <a:t> </a:t>
            </a:r>
            <a:fld id="{49368C1F-09E7-4260-AA7E-FF42B1CDB267}"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37832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White">
    <p:bg>
      <p:bgPr>
        <a:solidFill>
          <a:schemeClr val="tx2"/>
        </a:solidFill>
        <a:effectLst/>
      </p:bgPr>
    </p:bg>
    <p:spTree>
      <p:nvGrpSpPr>
        <p:cNvPr id="1" name=""/>
        <p:cNvGrpSpPr/>
        <p:nvPr/>
      </p:nvGrpSpPr>
      <p:grpSpPr>
        <a:xfrm>
          <a:off x="0" y="0"/>
          <a:ext cx="0" cy="0"/>
          <a:chOff x="0" y="0"/>
          <a:chExt cx="0" cy="0"/>
        </a:xfrm>
      </p:grpSpPr>
      <p:sp>
        <p:nvSpPr>
          <p:cNvPr id="4" name="Right Triangle 3"/>
          <p:cNvSpPr>
            <a:spLocks noChangeArrowheads="1"/>
          </p:cNvSpPr>
          <p:nvPr userDrawn="1"/>
        </p:nvSpPr>
        <p:spPr bwMode="auto">
          <a:xfrm flipH="1">
            <a:off x="3656013" y="1371600"/>
            <a:ext cx="5487987" cy="5487988"/>
          </a:xfrm>
          <a:prstGeom prst="rtTriangle">
            <a:avLst/>
          </a:prstGeom>
          <a:solidFill>
            <a:schemeClr val="bg1"/>
          </a:soli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pic>
        <p:nvPicPr>
          <p:cNvPr id="5" name="Picture 4" descr="MU_LDN_white.png"/>
          <p:cNvPicPr>
            <a:picLocks noChangeAspect="1"/>
          </p:cNvPicPr>
          <p:nvPr userDrawn="1"/>
        </p:nvPicPr>
        <p:blipFill>
          <a:blip r:embed="rId2"/>
          <a:srcRect/>
          <a:stretch>
            <a:fillRect/>
          </a:stretch>
        </p:blipFill>
        <p:spPr bwMode="auto">
          <a:xfrm>
            <a:off x="-2197100" y="441325"/>
            <a:ext cx="1462087" cy="574675"/>
          </a:xfrm>
          <a:prstGeom prst="rect">
            <a:avLst/>
          </a:prstGeom>
          <a:noFill/>
          <a:ln w="9525">
            <a:noFill/>
            <a:miter lim="800000"/>
            <a:headEnd/>
            <a:tailEnd/>
          </a:ln>
          <a:effectLst>
            <a:outerShdw dist="12700" dir="2700000" algn="tl" rotWithShape="0">
              <a:schemeClr val="accent1">
                <a:alpha val="39998"/>
              </a:schemeClr>
            </a:outerShdw>
          </a:effectLst>
        </p:spPr>
      </p:pic>
      <p:sp>
        <p:nvSpPr>
          <p:cNvPr id="6" name="Right Triangle 5"/>
          <p:cNvSpPr/>
          <p:nvPr userDrawn="1"/>
        </p:nvSpPr>
        <p:spPr>
          <a:xfrm rot="5400000">
            <a:off x="-795" y="-62706"/>
            <a:ext cx="3384551" cy="34559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GB" altLang="en-US">
              <a:solidFill>
                <a:srgbClr val="FFFFFF"/>
              </a:solidFill>
            </a:endParaRPr>
          </a:p>
        </p:txBody>
      </p:sp>
      <p:pic>
        <p:nvPicPr>
          <p:cNvPr id="7" name="Picture 9" descr="MU_LDN_CMYK_smal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441325"/>
            <a:ext cx="14081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7"/>
          <p:cNvSpPr>
            <a:spLocks noChangeArrowheads="1"/>
          </p:cNvSpPr>
          <p:nvPr userDrawn="1"/>
        </p:nvSpPr>
        <p:spPr bwMode="auto">
          <a:xfrm flipH="1">
            <a:off x="3656013" y="1370013"/>
            <a:ext cx="5487987" cy="5487987"/>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3" name="Text Placeholder 2"/>
          <p:cNvSpPr>
            <a:spLocks noGrp="1"/>
          </p:cNvSpPr>
          <p:nvPr>
            <p:ph type="body" idx="1"/>
          </p:nvPr>
        </p:nvSpPr>
        <p:spPr>
          <a:xfrm>
            <a:off x="827585" y="4591956"/>
            <a:ext cx="5904655" cy="216024"/>
          </a:xfrm>
          <a:effectLst/>
        </p:spPr>
        <p:txBody>
          <a:bodyPr>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827585" y="3068638"/>
            <a:ext cx="5904655" cy="1329595"/>
          </a:xfrm>
          <a:effectLst/>
        </p:spPr>
        <p:txBody>
          <a:bodyPr>
            <a:spAutoFit/>
          </a:bodyPr>
          <a:lstStyle>
            <a:lvl1pPr algn="l">
              <a:defRPr sz="4800" b="0" cap="none" baseline="0">
                <a:solidFill>
                  <a:schemeClr val="bg1"/>
                </a:solidFill>
              </a:defRPr>
            </a:lvl1pPr>
          </a:lstStyle>
          <a:p>
            <a:r>
              <a:rPr lang="en-US" dirty="0" smtClean="0"/>
              <a:t>Click to edit Master title style</a:t>
            </a:r>
            <a:endParaRPr lang="en-US" dirty="0"/>
          </a:p>
        </p:txBody>
      </p:sp>
      <p:sp>
        <p:nvSpPr>
          <p:cNvPr id="9" name="Footer Placeholder 4"/>
          <p:cNvSpPr>
            <a:spLocks noGrp="1"/>
          </p:cNvSpPr>
          <p:nvPr>
            <p:ph type="ftr" sz="quarter" idx="10"/>
          </p:nvPr>
        </p:nvSpPr>
        <p:spPr/>
        <p:txBody>
          <a:bodyPr/>
          <a:lstStyle>
            <a:lvl1pPr>
              <a:defRPr/>
            </a:lvl1pPr>
          </a:lstStyle>
          <a:p>
            <a:pPr>
              <a:defRPr/>
            </a:pPr>
            <a:r>
              <a:rPr lang="en-US">
                <a:solidFill>
                  <a:srgbClr val="6E6E6E"/>
                </a:solidFill>
              </a:rPr>
              <a:t>Presentation title</a:t>
            </a:r>
          </a:p>
        </p:txBody>
      </p:sp>
      <p:sp>
        <p:nvSpPr>
          <p:cNvPr id="10" name="Slide Number Placeholder 5"/>
          <p:cNvSpPr>
            <a:spLocks noGrp="1"/>
          </p:cNvSpPr>
          <p:nvPr>
            <p:ph type="sldNum" sz="quarter" idx="11"/>
          </p:nvPr>
        </p:nvSpPr>
        <p:spPr/>
        <p:txBody>
          <a:bodyPr/>
          <a:lstStyle>
            <a:lvl1pPr>
              <a:defRPr/>
            </a:lvl1pPr>
          </a:lstStyle>
          <a:p>
            <a:r>
              <a:rPr lang="en-US" altLang="en-US">
                <a:solidFill>
                  <a:srgbClr val="D52B1E"/>
                </a:solidFill>
              </a:rPr>
              <a:t>|</a:t>
            </a:r>
            <a:r>
              <a:rPr lang="en-US" altLang="en-US">
                <a:solidFill>
                  <a:srgbClr val="000000"/>
                </a:solidFill>
              </a:rPr>
              <a:t>  </a:t>
            </a:r>
            <a:fld id="{BDF18D74-7794-4742-9FAB-DA524F190737}"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341725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ight Triangle 4"/>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Footer Placeholder 4"/>
          <p:cNvSpPr txBox="1">
            <a:spLocks/>
          </p:cNvSpPr>
          <p:nvPr userDrawn="1"/>
        </p:nvSpPr>
        <p:spPr bwMode="auto">
          <a:xfrm>
            <a:off x="684213"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srgbClr val="6E6E6E"/>
                </a:solidFill>
              </a:rPr>
              <a:t>© Middlesex University</a:t>
            </a:r>
          </a:p>
        </p:txBody>
      </p:sp>
      <p:sp>
        <p:nvSpPr>
          <p:cNvPr id="7" name="Right Triangle 6"/>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cxnSp>
        <p:nvCxnSpPr>
          <p:cNvPr id="8" name="Straight Connector 7"/>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4"/>
          <p:cNvSpPr>
            <a:spLocks noGrp="1"/>
          </p:cNvSpPr>
          <p:nvPr>
            <p:ph sz="quarter" idx="10"/>
          </p:nvPr>
        </p:nvSpPr>
        <p:spPr>
          <a:xfrm>
            <a:off x="684214" y="1196975"/>
            <a:ext cx="3833812" cy="5130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1"/>
          </p:nvPr>
        </p:nvSpPr>
        <p:spPr>
          <a:xfrm>
            <a:off x="4625975" y="1196975"/>
            <a:ext cx="4267200" cy="5111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2"/>
          </p:nvPr>
        </p:nvSpPr>
        <p:spPr/>
        <p:txBody>
          <a:bodyPr/>
          <a:lstStyle>
            <a:lvl1pPr>
              <a:defRPr/>
            </a:lvl1pPr>
          </a:lstStyle>
          <a:p>
            <a:pPr>
              <a:defRPr/>
            </a:pPr>
            <a:r>
              <a:rPr lang="en-US">
                <a:solidFill>
                  <a:srgbClr val="6E6E6E"/>
                </a:solidFill>
              </a:rPr>
              <a:t>Presentation title</a:t>
            </a:r>
          </a:p>
        </p:txBody>
      </p:sp>
      <p:sp>
        <p:nvSpPr>
          <p:cNvPr id="10" name="Slide Number Placeholder 5"/>
          <p:cNvSpPr>
            <a:spLocks noGrp="1"/>
          </p:cNvSpPr>
          <p:nvPr>
            <p:ph type="sldNum" sz="quarter" idx="13"/>
          </p:nvPr>
        </p:nvSpPr>
        <p:spPr/>
        <p:txBody>
          <a:bodyPr/>
          <a:lstStyle>
            <a:lvl1pPr>
              <a:defRPr/>
            </a:lvl1pPr>
          </a:lstStyle>
          <a:p>
            <a:r>
              <a:rPr lang="en-US" altLang="en-US">
                <a:solidFill>
                  <a:srgbClr val="D52B1E"/>
                </a:solidFill>
              </a:rPr>
              <a:t>| </a:t>
            </a:r>
            <a:r>
              <a:rPr lang="en-US" altLang="en-US">
                <a:solidFill>
                  <a:srgbClr val="6E6E6E"/>
                </a:solidFill>
              </a:rPr>
              <a:t> </a:t>
            </a:r>
            <a:fld id="{11BE68A7-220A-4F9F-A606-A7A2CF5D1B0C}"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32692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Right Triangle 4"/>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6" name="Footer Placeholder 4"/>
          <p:cNvSpPr txBox="1">
            <a:spLocks/>
          </p:cNvSpPr>
          <p:nvPr userDrawn="1"/>
        </p:nvSpPr>
        <p:spPr bwMode="auto">
          <a:xfrm>
            <a:off x="684213"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srgbClr val="6E6E6E"/>
                </a:solidFill>
              </a:rPr>
              <a:t>© Middlesex University</a:t>
            </a:r>
          </a:p>
        </p:txBody>
      </p:sp>
      <p:sp>
        <p:nvSpPr>
          <p:cNvPr id="7" name="Right Triangle 6"/>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cxnSp>
        <p:nvCxnSpPr>
          <p:cNvPr id="8" name="Straight Connector 7"/>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4"/>
          <p:cNvSpPr>
            <a:spLocks noGrp="1"/>
          </p:cNvSpPr>
          <p:nvPr>
            <p:ph sz="quarter" idx="10"/>
          </p:nvPr>
        </p:nvSpPr>
        <p:spPr>
          <a:xfrm>
            <a:off x="684214" y="1196975"/>
            <a:ext cx="3833812" cy="5130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11"/>
          </p:nvPr>
        </p:nvSpPr>
        <p:spPr>
          <a:xfrm>
            <a:off x="4625975" y="1196975"/>
            <a:ext cx="4267200" cy="5130800"/>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9" name="Footer Placeholder 4"/>
          <p:cNvSpPr>
            <a:spLocks noGrp="1"/>
          </p:cNvSpPr>
          <p:nvPr>
            <p:ph type="ftr" sz="quarter" idx="12"/>
          </p:nvPr>
        </p:nvSpPr>
        <p:spPr/>
        <p:txBody>
          <a:bodyPr/>
          <a:lstStyle>
            <a:lvl1pPr>
              <a:defRPr/>
            </a:lvl1pPr>
          </a:lstStyle>
          <a:p>
            <a:pPr>
              <a:defRPr/>
            </a:pPr>
            <a:r>
              <a:rPr lang="en-US">
                <a:solidFill>
                  <a:srgbClr val="6E6E6E"/>
                </a:solidFill>
              </a:rPr>
              <a:t>Presentation title</a:t>
            </a:r>
          </a:p>
        </p:txBody>
      </p:sp>
      <p:sp>
        <p:nvSpPr>
          <p:cNvPr id="10" name="Slide Number Placeholder 5"/>
          <p:cNvSpPr>
            <a:spLocks noGrp="1"/>
          </p:cNvSpPr>
          <p:nvPr>
            <p:ph type="sldNum" sz="quarter" idx="13"/>
          </p:nvPr>
        </p:nvSpPr>
        <p:spPr/>
        <p:txBody>
          <a:bodyPr/>
          <a:lstStyle>
            <a:lvl1pPr>
              <a:defRPr/>
            </a:lvl1pPr>
          </a:lstStyle>
          <a:p>
            <a:r>
              <a:rPr lang="en-US" altLang="en-US">
                <a:solidFill>
                  <a:srgbClr val="D52B1E"/>
                </a:solidFill>
              </a:rPr>
              <a:t>| </a:t>
            </a:r>
            <a:r>
              <a:rPr lang="en-US" altLang="en-US">
                <a:solidFill>
                  <a:srgbClr val="6E6E6E"/>
                </a:solidFill>
              </a:rPr>
              <a:t> </a:t>
            </a:r>
            <a:fld id="{0CA65C0C-C0B7-4149-B232-B23A7DB47277}"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366408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6" name="Right Triangle 5"/>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7" name="Footer Placeholder 4"/>
          <p:cNvSpPr txBox="1">
            <a:spLocks/>
          </p:cNvSpPr>
          <p:nvPr userDrawn="1"/>
        </p:nvSpPr>
        <p:spPr bwMode="auto">
          <a:xfrm>
            <a:off x="684213"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srgbClr val="6E6E6E"/>
                </a:solidFill>
              </a:rPr>
              <a:t>© Middlesex University</a:t>
            </a:r>
          </a:p>
        </p:txBody>
      </p:sp>
      <p:sp>
        <p:nvSpPr>
          <p:cNvPr id="8" name="Right Triangle 7"/>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cxnSp>
        <p:nvCxnSpPr>
          <p:cNvPr id="9" name="Straight Connector 8"/>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4"/>
          <p:cNvSpPr>
            <a:spLocks noGrp="1"/>
          </p:cNvSpPr>
          <p:nvPr>
            <p:ph sz="quarter" idx="10"/>
          </p:nvPr>
        </p:nvSpPr>
        <p:spPr>
          <a:xfrm>
            <a:off x="684213" y="1196975"/>
            <a:ext cx="8208961" cy="19439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11"/>
          </p:nvPr>
        </p:nvSpPr>
        <p:spPr>
          <a:xfrm>
            <a:off x="4843174" y="3428999"/>
            <a:ext cx="4050000" cy="2898775"/>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12" name="Picture Placeholder 11"/>
          <p:cNvSpPr>
            <a:spLocks noGrp="1"/>
          </p:cNvSpPr>
          <p:nvPr>
            <p:ph type="pic" sz="quarter" idx="12"/>
          </p:nvPr>
        </p:nvSpPr>
        <p:spPr>
          <a:xfrm>
            <a:off x="684213" y="3429000"/>
            <a:ext cx="4050000" cy="2898775"/>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tx1"/>
                </a:solidFill>
                <a:latin typeface="+mn-lt"/>
                <a:ea typeface="+mn-ea"/>
                <a:cs typeface="+mn-cs"/>
              </a:defRPr>
            </a:lvl1pPr>
          </a:lstStyle>
          <a:p>
            <a:pPr lvl="0"/>
            <a:endParaRPr lang="en-US" noProof="0"/>
          </a:p>
        </p:txBody>
      </p:sp>
      <p:sp>
        <p:nvSpPr>
          <p:cNvPr id="10" name="Footer Placeholder 4"/>
          <p:cNvSpPr>
            <a:spLocks noGrp="1"/>
          </p:cNvSpPr>
          <p:nvPr>
            <p:ph type="ftr" sz="quarter" idx="13"/>
          </p:nvPr>
        </p:nvSpPr>
        <p:spPr/>
        <p:txBody>
          <a:bodyPr/>
          <a:lstStyle>
            <a:lvl1pPr>
              <a:defRPr/>
            </a:lvl1pPr>
          </a:lstStyle>
          <a:p>
            <a:pPr>
              <a:defRPr/>
            </a:pPr>
            <a:r>
              <a:rPr lang="en-US">
                <a:solidFill>
                  <a:srgbClr val="6E6E6E"/>
                </a:solidFill>
              </a:rPr>
              <a:t>Presentation title</a:t>
            </a:r>
          </a:p>
        </p:txBody>
      </p:sp>
      <p:sp>
        <p:nvSpPr>
          <p:cNvPr id="13" name="Slide Number Placeholder 5"/>
          <p:cNvSpPr>
            <a:spLocks noGrp="1"/>
          </p:cNvSpPr>
          <p:nvPr>
            <p:ph type="sldNum" sz="quarter" idx="14"/>
          </p:nvPr>
        </p:nvSpPr>
        <p:spPr/>
        <p:txBody>
          <a:bodyPr/>
          <a:lstStyle>
            <a:lvl1pPr>
              <a:defRPr/>
            </a:lvl1pPr>
          </a:lstStyle>
          <a:p>
            <a:r>
              <a:rPr lang="en-US" altLang="en-US">
                <a:solidFill>
                  <a:srgbClr val="D52B1E"/>
                </a:solidFill>
              </a:rPr>
              <a:t>| </a:t>
            </a:r>
            <a:r>
              <a:rPr lang="en-US" altLang="en-US">
                <a:solidFill>
                  <a:srgbClr val="6E6E6E"/>
                </a:solidFill>
              </a:rPr>
              <a:t> </a:t>
            </a:r>
            <a:fld id="{081C1DBE-2270-4C97-87A5-38E7A004018B}"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30994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7" name="Right Triangle 6"/>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8" name="Footer Placeholder 4"/>
          <p:cNvSpPr txBox="1">
            <a:spLocks/>
          </p:cNvSpPr>
          <p:nvPr userDrawn="1"/>
        </p:nvSpPr>
        <p:spPr bwMode="auto">
          <a:xfrm>
            <a:off x="684213"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srgbClr val="6E6E6E"/>
                </a:solidFill>
              </a:rPr>
              <a:t>© Middlesex University</a:t>
            </a:r>
          </a:p>
        </p:txBody>
      </p:sp>
      <p:sp>
        <p:nvSpPr>
          <p:cNvPr id="9" name="Right Triangle 8"/>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cxnSp>
        <p:nvCxnSpPr>
          <p:cNvPr id="10" name="Straight Connector 9"/>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4" name="Picture Placeholder 10"/>
          <p:cNvSpPr>
            <a:spLocks noGrp="1"/>
          </p:cNvSpPr>
          <p:nvPr>
            <p:ph type="pic" sz="quarter" idx="13"/>
          </p:nvPr>
        </p:nvSpPr>
        <p:spPr>
          <a:xfrm>
            <a:off x="4843174" y="1196975"/>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16" name="Picture Placeholder 11"/>
          <p:cNvSpPr>
            <a:spLocks noGrp="1"/>
          </p:cNvSpPr>
          <p:nvPr>
            <p:ph type="pic" sz="quarter" idx="14"/>
          </p:nvPr>
        </p:nvSpPr>
        <p:spPr>
          <a:xfrm>
            <a:off x="684213" y="1196976"/>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tx1"/>
                </a:solidFill>
                <a:latin typeface="+mn-lt"/>
                <a:ea typeface="+mn-ea"/>
                <a:cs typeface="+mn-cs"/>
              </a:defRPr>
            </a:lvl1pPr>
          </a:lstStyle>
          <a:p>
            <a:pPr lvl="0"/>
            <a:endParaRPr lang="en-US" noProof="0"/>
          </a:p>
        </p:txBody>
      </p:sp>
      <p:sp>
        <p:nvSpPr>
          <p:cNvPr id="17" name="Picture Placeholder 10"/>
          <p:cNvSpPr>
            <a:spLocks noGrp="1"/>
          </p:cNvSpPr>
          <p:nvPr>
            <p:ph type="pic" sz="quarter" idx="15"/>
          </p:nvPr>
        </p:nvSpPr>
        <p:spPr>
          <a:xfrm>
            <a:off x="4843174" y="3753359"/>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p>
            <a:pPr lvl="0"/>
            <a:endParaRPr lang="en-US" noProof="0"/>
          </a:p>
        </p:txBody>
      </p:sp>
      <p:sp>
        <p:nvSpPr>
          <p:cNvPr id="18" name="Picture Placeholder 11"/>
          <p:cNvSpPr>
            <a:spLocks noGrp="1"/>
          </p:cNvSpPr>
          <p:nvPr>
            <p:ph type="pic" sz="quarter" idx="16"/>
          </p:nvPr>
        </p:nvSpPr>
        <p:spPr>
          <a:xfrm>
            <a:off x="684213" y="3753360"/>
            <a:ext cx="4050000" cy="2448049"/>
          </a:xfrm>
          <a:solidFill>
            <a:schemeClr val="bg1"/>
          </a:solidFill>
          <a:ln w="1270">
            <a:solidFill>
              <a:schemeClr val="accent2">
                <a:lumMod val="20000"/>
                <a:lumOff val="80000"/>
              </a:schemeClr>
            </a:solidFill>
          </a:ln>
          <a:effectLst>
            <a:outerShdw blurRad="50800" dist="38100" dir="2700000" algn="tl" rotWithShape="0">
              <a:schemeClr val="accent2">
                <a:alpha val="40000"/>
              </a:schemeClr>
            </a:outerShdw>
          </a:effectLst>
        </p:spPr>
        <p:txBody>
          <a:bodyPr rtlCol="0">
            <a:normAutofit/>
          </a:bodyPr>
          <a:lstStyle>
            <a:lvl1pPr marL="0" indent="0" algn="l" defTabSz="914400" rtl="0" eaLnBrk="1" latinLnBrk="0" hangingPunct="1">
              <a:lnSpc>
                <a:spcPct val="90000"/>
              </a:lnSpc>
              <a:spcBef>
                <a:spcPts val="1200"/>
              </a:spcBef>
              <a:buFont typeface="Arial" pitchFamily="34" charset="0"/>
              <a:buNone/>
              <a:defRPr lang="en-US" sz="2400" kern="1200">
                <a:solidFill>
                  <a:schemeClr val="tx1"/>
                </a:solidFill>
                <a:latin typeface="+mn-lt"/>
                <a:ea typeface="+mn-ea"/>
                <a:cs typeface="+mn-cs"/>
              </a:defRPr>
            </a:lvl1pPr>
          </a:lstStyle>
          <a:p>
            <a:pPr lvl="0"/>
            <a:endParaRPr lang="en-US" noProof="0"/>
          </a:p>
        </p:txBody>
      </p:sp>
      <p:sp>
        <p:nvSpPr>
          <p:cNvPr id="11" name="Footer Placeholder 4"/>
          <p:cNvSpPr>
            <a:spLocks noGrp="1"/>
          </p:cNvSpPr>
          <p:nvPr>
            <p:ph type="ftr" sz="quarter" idx="17"/>
          </p:nvPr>
        </p:nvSpPr>
        <p:spPr/>
        <p:txBody>
          <a:bodyPr/>
          <a:lstStyle>
            <a:lvl1pPr>
              <a:defRPr/>
            </a:lvl1pPr>
          </a:lstStyle>
          <a:p>
            <a:pPr>
              <a:defRPr/>
            </a:pPr>
            <a:r>
              <a:rPr lang="en-US">
                <a:solidFill>
                  <a:srgbClr val="6E6E6E"/>
                </a:solidFill>
              </a:rPr>
              <a:t>Presentation title</a:t>
            </a:r>
          </a:p>
        </p:txBody>
      </p:sp>
      <p:sp>
        <p:nvSpPr>
          <p:cNvPr id="12" name="Slide Number Placeholder 5"/>
          <p:cNvSpPr>
            <a:spLocks noGrp="1"/>
          </p:cNvSpPr>
          <p:nvPr>
            <p:ph type="sldNum" sz="quarter" idx="18"/>
          </p:nvPr>
        </p:nvSpPr>
        <p:spPr/>
        <p:txBody>
          <a:bodyPr/>
          <a:lstStyle>
            <a:lvl1pPr>
              <a:defRPr/>
            </a:lvl1pPr>
          </a:lstStyle>
          <a:p>
            <a:r>
              <a:rPr lang="en-US" altLang="en-US">
                <a:solidFill>
                  <a:srgbClr val="D52B1E"/>
                </a:solidFill>
              </a:rPr>
              <a:t>| </a:t>
            </a:r>
            <a:r>
              <a:rPr lang="en-US" altLang="en-US">
                <a:solidFill>
                  <a:srgbClr val="6E6E6E"/>
                </a:solidFill>
              </a:rPr>
              <a:t> </a:t>
            </a:r>
            <a:fld id="{6121FA9F-DECC-4263-A185-C0CF414412D4}"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103981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ight Triangle 2"/>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4" name="Footer Placeholder 4"/>
          <p:cNvSpPr txBox="1">
            <a:spLocks/>
          </p:cNvSpPr>
          <p:nvPr userDrawn="1"/>
        </p:nvSpPr>
        <p:spPr bwMode="auto">
          <a:xfrm>
            <a:off x="684213"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srgbClr val="6E6E6E"/>
                </a:solidFill>
              </a:rPr>
              <a:t>© Middlesex University</a:t>
            </a:r>
          </a:p>
        </p:txBody>
      </p:sp>
      <p:sp>
        <p:nvSpPr>
          <p:cNvPr id="5" name="Right Triangle 4"/>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cxnSp>
        <p:nvCxnSpPr>
          <p:cNvPr id="6" name="Straight Connector 5"/>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0"/>
          </p:nvPr>
        </p:nvSpPr>
        <p:spPr/>
        <p:txBody>
          <a:bodyPr/>
          <a:lstStyle>
            <a:lvl1pPr>
              <a:defRPr/>
            </a:lvl1pPr>
          </a:lstStyle>
          <a:p>
            <a:pPr>
              <a:defRPr/>
            </a:pPr>
            <a:r>
              <a:rPr lang="en-US">
                <a:solidFill>
                  <a:srgbClr val="6E6E6E"/>
                </a:solidFill>
              </a:rPr>
              <a:t>Presentation title</a:t>
            </a:r>
          </a:p>
        </p:txBody>
      </p:sp>
      <p:sp>
        <p:nvSpPr>
          <p:cNvPr id="8" name="Slide Number Placeholder 5"/>
          <p:cNvSpPr>
            <a:spLocks noGrp="1"/>
          </p:cNvSpPr>
          <p:nvPr>
            <p:ph type="sldNum" sz="quarter" idx="11"/>
          </p:nvPr>
        </p:nvSpPr>
        <p:spPr/>
        <p:txBody>
          <a:bodyPr/>
          <a:lstStyle>
            <a:lvl1pPr>
              <a:defRPr/>
            </a:lvl1pPr>
          </a:lstStyle>
          <a:p>
            <a:r>
              <a:rPr lang="en-US" altLang="en-US">
                <a:solidFill>
                  <a:srgbClr val="D52B1E"/>
                </a:solidFill>
              </a:rPr>
              <a:t>| </a:t>
            </a:r>
            <a:r>
              <a:rPr lang="en-US" altLang="en-US">
                <a:solidFill>
                  <a:srgbClr val="6E6E6E"/>
                </a:solidFill>
              </a:rPr>
              <a:t> </a:t>
            </a:r>
            <a:fld id="{ACE8AE6E-6E6C-469D-BAA8-D88FFDE1EE13}"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420355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ight Triangle 1"/>
          <p:cNvSpPr>
            <a:spLocks noChangeArrowheads="1"/>
          </p:cNvSpPr>
          <p:nvPr userDrawn="1"/>
        </p:nvSpPr>
        <p:spPr bwMode="auto">
          <a:xfrm flipH="1">
            <a:off x="3656013" y="1371600"/>
            <a:ext cx="5487987" cy="5487988"/>
          </a:xfrm>
          <a:prstGeom prst="rtTriangle">
            <a:avLst/>
          </a:prstGeom>
          <a:gradFill rotWithShape="1">
            <a:gsLst>
              <a:gs pos="0">
                <a:srgbClr val="FFFFFF">
                  <a:alpha val="3000"/>
                </a:srgbClr>
              </a:gs>
              <a:gs pos="100000">
                <a:srgbClr val="000000">
                  <a:alpha val="4999"/>
                </a:srgbClr>
              </a:gs>
            </a:gsLst>
            <a:lin ang="0" scaled="1"/>
          </a:gra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sp>
        <p:nvSpPr>
          <p:cNvPr id="3" name="Footer Placeholder 4"/>
          <p:cNvSpPr txBox="1">
            <a:spLocks/>
          </p:cNvSpPr>
          <p:nvPr userDrawn="1"/>
        </p:nvSpPr>
        <p:spPr bwMode="auto">
          <a:xfrm>
            <a:off x="684213" y="6446838"/>
            <a:ext cx="4151312" cy="184150"/>
          </a:xfrm>
          <a:prstGeom prst="rect">
            <a:avLst/>
          </a:prstGeom>
          <a:noFill/>
          <a:ln>
            <a:noFill/>
          </a:ln>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fontAlgn="base" hangingPunct="1">
              <a:spcBef>
                <a:spcPct val="0"/>
              </a:spcBef>
              <a:spcAft>
                <a:spcPct val="0"/>
              </a:spcAft>
              <a:defRPr/>
            </a:pPr>
            <a:r>
              <a:rPr lang="en-US" altLang="en-US" sz="1000" smtClean="0">
                <a:solidFill>
                  <a:srgbClr val="6E6E6E"/>
                </a:solidFill>
              </a:rPr>
              <a:t>© Middlesex University</a:t>
            </a:r>
          </a:p>
        </p:txBody>
      </p:sp>
      <p:sp>
        <p:nvSpPr>
          <p:cNvPr id="4" name="Right Triangle 3"/>
          <p:cNvSpPr/>
          <p:nvPr userDrawn="1"/>
        </p:nvSpPr>
        <p:spPr>
          <a:xfrm rot="10800000" flipH="1">
            <a:off x="0" y="0"/>
            <a:ext cx="762000" cy="762000"/>
          </a:xfrm>
          <a:prstGeom prst="rtTriangle">
            <a:avLst/>
          </a:prstGeom>
          <a:gradFill flip="none" rotWithShape="1">
            <a:gsLst>
              <a:gs pos="0">
                <a:srgbClr val="D52B1E"/>
              </a:gs>
              <a:gs pos="100000">
                <a:srgbClr val="C4161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endParaRPr lang="en-US" altLang="en-US">
              <a:solidFill>
                <a:srgbClr val="FFFFFF"/>
              </a:solidFill>
            </a:endParaRPr>
          </a:p>
        </p:txBody>
      </p:sp>
      <p:cxnSp>
        <p:nvCxnSpPr>
          <p:cNvPr id="5" name="Straight Connector 4"/>
          <p:cNvCxnSpPr/>
          <p:nvPr userDrawn="1"/>
        </p:nvCxnSpPr>
        <p:spPr>
          <a:xfrm>
            <a:off x="684213" y="6437313"/>
            <a:ext cx="8208962" cy="0"/>
          </a:xfrm>
          <a:prstGeom prst="line">
            <a:avLst/>
          </a:prstGeom>
          <a:ln w="63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10"/>
          </p:nvPr>
        </p:nvSpPr>
        <p:spPr/>
        <p:txBody>
          <a:bodyPr/>
          <a:lstStyle>
            <a:lvl1pPr>
              <a:defRPr/>
            </a:lvl1pPr>
          </a:lstStyle>
          <a:p>
            <a:pPr>
              <a:defRPr/>
            </a:pPr>
            <a:r>
              <a:rPr lang="en-US">
                <a:solidFill>
                  <a:srgbClr val="6E6E6E"/>
                </a:solidFill>
              </a:rPr>
              <a:t>Presentation title</a:t>
            </a:r>
          </a:p>
        </p:txBody>
      </p:sp>
      <p:sp>
        <p:nvSpPr>
          <p:cNvPr id="7" name="Slide Number Placeholder 5"/>
          <p:cNvSpPr>
            <a:spLocks noGrp="1"/>
          </p:cNvSpPr>
          <p:nvPr>
            <p:ph type="sldNum" sz="quarter" idx="11"/>
          </p:nvPr>
        </p:nvSpPr>
        <p:spPr/>
        <p:txBody>
          <a:bodyPr/>
          <a:lstStyle>
            <a:lvl1pPr>
              <a:defRPr/>
            </a:lvl1pPr>
          </a:lstStyle>
          <a:p>
            <a:r>
              <a:rPr lang="en-US" altLang="en-US">
                <a:solidFill>
                  <a:srgbClr val="D52B1E"/>
                </a:solidFill>
              </a:rPr>
              <a:t>| </a:t>
            </a:r>
            <a:r>
              <a:rPr lang="en-US" altLang="en-US">
                <a:solidFill>
                  <a:srgbClr val="6E6E6E"/>
                </a:solidFill>
              </a:rPr>
              <a:t> </a:t>
            </a:r>
            <a:fld id="{E09542CF-598A-4D9C-BBBA-04A6FBA9CFA0}" type="slidenum">
              <a:rPr lang="en-US" altLang="en-US">
                <a:solidFill>
                  <a:srgbClr val="6E6E6E"/>
                </a:solidFill>
              </a:rPr>
              <a:pPr/>
              <a:t>‹#›</a:t>
            </a:fld>
            <a:endParaRPr lang="en-US" altLang="en-US">
              <a:solidFill>
                <a:srgbClr val="6E6E6E"/>
              </a:solidFill>
            </a:endParaRPr>
          </a:p>
        </p:txBody>
      </p:sp>
    </p:spTree>
    <p:extLst>
      <p:ext uri="{BB962C8B-B14F-4D97-AF65-F5344CB8AC3E}">
        <p14:creationId xmlns:p14="http://schemas.microsoft.com/office/powerpoint/2010/main" val="386331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4213" y="333375"/>
            <a:ext cx="8208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84213" y="1196975"/>
            <a:ext cx="82089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452938" y="6446838"/>
            <a:ext cx="4151312" cy="184150"/>
          </a:xfrm>
          <a:prstGeom prst="rect">
            <a:avLst/>
          </a:prstGeom>
        </p:spPr>
        <p:txBody>
          <a:bodyPr vert="horz" wrap="square" lIns="0" tIns="0" rIns="0" bIns="0" numCol="1" anchor="ctr" anchorCtr="0" compatLnSpc="1">
            <a:prstTxWarp prst="textNoShape">
              <a:avLst/>
            </a:prstTxWarp>
            <a:noAutofit/>
          </a:bodyPr>
          <a:lstStyle>
            <a:lvl1pPr algn="r">
              <a:defRPr sz="1000">
                <a:ea typeface="ＭＳ Ｐゴシック" charset="-128"/>
              </a:defRPr>
            </a:lvl1pPr>
          </a:lstStyle>
          <a:p>
            <a:pPr fontAlgn="base">
              <a:spcBef>
                <a:spcPct val="0"/>
              </a:spcBef>
              <a:spcAft>
                <a:spcPct val="0"/>
              </a:spcAft>
              <a:defRPr/>
            </a:pPr>
            <a:r>
              <a:rPr lang="en-US">
                <a:solidFill>
                  <a:srgbClr val="6E6E6E"/>
                </a:solidFill>
              </a:rPr>
              <a:t>Presentation title</a:t>
            </a:r>
          </a:p>
        </p:txBody>
      </p:sp>
      <p:sp>
        <p:nvSpPr>
          <p:cNvPr id="6" name="Slide Number Placeholder 5"/>
          <p:cNvSpPr>
            <a:spLocks noGrp="1"/>
          </p:cNvSpPr>
          <p:nvPr>
            <p:ph type="sldNum" sz="quarter" idx="4"/>
          </p:nvPr>
        </p:nvSpPr>
        <p:spPr>
          <a:xfrm>
            <a:off x="8570913" y="6446838"/>
            <a:ext cx="317500" cy="184150"/>
          </a:xfrm>
          <a:prstGeom prst="rect">
            <a:avLst/>
          </a:prstGeom>
        </p:spPr>
        <p:txBody>
          <a:bodyPr vert="horz" wrap="square" lIns="0" tIns="0" rIns="0" bIns="0" numCol="1" anchor="ctr" anchorCtr="0" compatLnSpc="1">
            <a:prstTxWarp prst="textNoShape">
              <a:avLst/>
            </a:prstTxWarp>
            <a:noAutofit/>
          </a:bodyPr>
          <a:lstStyle>
            <a:lvl1pPr algn="r">
              <a:defRPr sz="1000">
                <a:solidFill>
                  <a:schemeClr val="tx2"/>
                </a:solidFill>
              </a:defRPr>
            </a:lvl1pPr>
          </a:lstStyle>
          <a:p>
            <a:pPr fontAlgn="base">
              <a:spcBef>
                <a:spcPct val="0"/>
              </a:spcBef>
              <a:spcAft>
                <a:spcPct val="0"/>
              </a:spcAft>
            </a:pPr>
            <a:r>
              <a:rPr lang="en-US" altLang="en-US">
                <a:solidFill>
                  <a:srgbClr val="D52B1E"/>
                </a:solidFill>
                <a:ea typeface="ＭＳ Ｐゴシック" pitchFamily="-108" charset="-128"/>
              </a:rPr>
              <a:t>|</a:t>
            </a:r>
            <a:r>
              <a:rPr lang="en-US" altLang="en-US">
                <a:solidFill>
                  <a:srgbClr val="A3A3A3"/>
                </a:solidFill>
                <a:ea typeface="ＭＳ Ｐゴシック" pitchFamily="-108" charset="-128"/>
              </a:rPr>
              <a:t>  </a:t>
            </a:r>
            <a:fld id="{2113C265-8CB2-4E84-979C-BF4518C15F31}" type="slidenum">
              <a:rPr lang="en-US" altLang="en-US">
                <a:solidFill>
                  <a:srgbClr val="D52B1E"/>
                </a:solidFill>
                <a:ea typeface="ＭＳ Ｐゴシック" pitchFamily="-108" charset="-128"/>
              </a:rPr>
              <a:pPr fontAlgn="base">
                <a:spcBef>
                  <a:spcPct val="0"/>
                </a:spcBef>
                <a:spcAft>
                  <a:spcPct val="0"/>
                </a:spcAft>
              </a:pPr>
              <a:t>‹#›</a:t>
            </a:fld>
            <a:endParaRPr lang="en-US" altLang="en-US">
              <a:solidFill>
                <a:srgbClr val="D52B1E"/>
              </a:solidFill>
              <a:ea typeface="ＭＳ Ｐゴシック" pitchFamily="-108" charset="-128"/>
            </a:endParaRPr>
          </a:p>
        </p:txBody>
      </p:sp>
    </p:spTree>
    <p:extLst>
      <p:ext uri="{BB962C8B-B14F-4D97-AF65-F5344CB8AC3E}">
        <p14:creationId xmlns:p14="http://schemas.microsoft.com/office/powerpoint/2010/main" val="1228993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rtl="0" eaLnBrk="0" fontAlgn="base" hangingPunct="0">
        <a:lnSpc>
          <a:spcPct val="90000"/>
        </a:lnSpc>
        <a:spcBef>
          <a:spcPct val="0"/>
        </a:spcBef>
        <a:spcAft>
          <a:spcPct val="0"/>
        </a:spcAft>
        <a:defRPr sz="3000" kern="1200">
          <a:solidFill>
            <a:schemeClr val="accent1"/>
          </a:solidFill>
          <a:latin typeface="+mj-lt"/>
          <a:ea typeface="ＭＳ Ｐゴシック" charset="-128"/>
          <a:cs typeface="+mj-cs"/>
        </a:defRPr>
      </a:lvl1pPr>
      <a:lvl2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2pPr>
      <a:lvl3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3pPr>
      <a:lvl4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4pPr>
      <a:lvl5pPr algn="l" rtl="0" eaLnBrk="0" fontAlgn="base" hangingPunct="0">
        <a:lnSpc>
          <a:spcPct val="90000"/>
        </a:lnSpc>
        <a:spcBef>
          <a:spcPct val="0"/>
        </a:spcBef>
        <a:spcAft>
          <a:spcPct val="0"/>
        </a:spcAft>
        <a:defRPr sz="3000">
          <a:solidFill>
            <a:schemeClr val="accent1"/>
          </a:solidFill>
          <a:latin typeface="Arial" charset="0"/>
          <a:ea typeface="ＭＳ Ｐゴシック" charset="-128"/>
        </a:defRPr>
      </a:lvl5pPr>
      <a:lvl6pPr marL="457200" algn="l" rtl="0" fontAlgn="base">
        <a:lnSpc>
          <a:spcPct val="90000"/>
        </a:lnSpc>
        <a:spcBef>
          <a:spcPct val="0"/>
        </a:spcBef>
        <a:spcAft>
          <a:spcPct val="0"/>
        </a:spcAft>
        <a:defRPr sz="3000">
          <a:solidFill>
            <a:schemeClr val="accent1"/>
          </a:solidFill>
          <a:latin typeface="Arial" charset="0"/>
          <a:ea typeface="ＭＳ Ｐゴシック" charset="-128"/>
        </a:defRPr>
      </a:lvl6pPr>
      <a:lvl7pPr marL="914400" algn="l" rtl="0" fontAlgn="base">
        <a:lnSpc>
          <a:spcPct val="90000"/>
        </a:lnSpc>
        <a:spcBef>
          <a:spcPct val="0"/>
        </a:spcBef>
        <a:spcAft>
          <a:spcPct val="0"/>
        </a:spcAft>
        <a:defRPr sz="3000">
          <a:solidFill>
            <a:schemeClr val="accent1"/>
          </a:solidFill>
          <a:latin typeface="Arial" charset="0"/>
          <a:ea typeface="ＭＳ Ｐゴシック" charset="-128"/>
        </a:defRPr>
      </a:lvl7pPr>
      <a:lvl8pPr marL="1371600" algn="l" rtl="0" fontAlgn="base">
        <a:lnSpc>
          <a:spcPct val="90000"/>
        </a:lnSpc>
        <a:spcBef>
          <a:spcPct val="0"/>
        </a:spcBef>
        <a:spcAft>
          <a:spcPct val="0"/>
        </a:spcAft>
        <a:defRPr sz="3000">
          <a:solidFill>
            <a:schemeClr val="accent1"/>
          </a:solidFill>
          <a:latin typeface="Arial" charset="0"/>
          <a:ea typeface="ＭＳ Ｐゴシック" charset="-128"/>
        </a:defRPr>
      </a:lvl8pPr>
      <a:lvl9pPr marL="1828800" algn="l" rtl="0" fontAlgn="base">
        <a:lnSpc>
          <a:spcPct val="90000"/>
        </a:lnSpc>
        <a:spcBef>
          <a:spcPct val="0"/>
        </a:spcBef>
        <a:spcAft>
          <a:spcPct val="0"/>
        </a:spcAft>
        <a:defRPr sz="3000">
          <a:solidFill>
            <a:schemeClr val="accent1"/>
          </a:solidFill>
          <a:latin typeface="Arial" charset="0"/>
          <a:ea typeface="ＭＳ Ｐゴシック" charset="-128"/>
        </a:defRPr>
      </a:lvl9pPr>
    </p:titleStyle>
    <p:bodyStyle>
      <a:lvl1pPr marL="342900" indent="-342900" algn="l" rtl="0" eaLnBrk="0" fontAlgn="base" hangingPunct="0">
        <a:lnSpc>
          <a:spcPct val="90000"/>
        </a:lnSpc>
        <a:spcBef>
          <a:spcPts val="1200"/>
        </a:spcBef>
        <a:spcAft>
          <a:spcPct val="0"/>
        </a:spcAft>
        <a:buFont typeface="Arial" charset="0"/>
        <a:buChar char="•"/>
        <a:defRPr sz="2400" kern="1200">
          <a:solidFill>
            <a:schemeClr val="accent1"/>
          </a:solidFill>
          <a:latin typeface="+mn-lt"/>
          <a:ea typeface="ＭＳ Ｐゴシック" charset="-128"/>
          <a:cs typeface="+mn-cs"/>
        </a:defRPr>
      </a:lvl1pPr>
      <a:lvl2pPr marL="358775" indent="-358775" algn="l" rtl="0" eaLnBrk="0" fontAlgn="base" hangingPunct="0">
        <a:spcBef>
          <a:spcPts val="1000"/>
        </a:spcBef>
        <a:spcAft>
          <a:spcPct val="0"/>
        </a:spcAft>
        <a:buClr>
          <a:schemeClr val="tx2"/>
        </a:buClr>
        <a:buFont typeface="Arial" charset="0"/>
        <a:buChar char="—"/>
        <a:defRPr sz="2000" kern="1200">
          <a:solidFill>
            <a:schemeClr val="tx1"/>
          </a:solidFill>
          <a:latin typeface="+mn-lt"/>
          <a:ea typeface="ＭＳ Ｐゴシック" charset="-128"/>
          <a:cs typeface="+mn-cs"/>
        </a:defRPr>
      </a:lvl2pPr>
      <a:lvl3pPr marL="574675" indent="-179388" algn="l" rtl="0" eaLnBrk="0" fontAlgn="base" hangingPunct="0">
        <a:spcBef>
          <a:spcPts val="500"/>
        </a:spcBef>
        <a:spcAft>
          <a:spcPct val="0"/>
        </a:spcAft>
        <a:buClr>
          <a:schemeClr val="tx2"/>
        </a:buClr>
        <a:buFont typeface="Arial" charset="0"/>
        <a:buChar char="•"/>
        <a:defRPr sz="2000" kern="1200">
          <a:solidFill>
            <a:schemeClr val="tx1"/>
          </a:solidFill>
          <a:latin typeface="+mn-lt"/>
          <a:ea typeface="ＭＳ Ｐゴシック" charset="-128"/>
          <a:cs typeface="+mn-cs"/>
        </a:defRPr>
      </a:lvl3pPr>
      <a:lvl4pPr marL="790575" indent="-215900" algn="l" rtl="0" eaLnBrk="0" fontAlgn="base" hangingPunct="0">
        <a:spcBef>
          <a:spcPts val="500"/>
        </a:spcBef>
        <a:spcAft>
          <a:spcPct val="0"/>
        </a:spcAft>
        <a:buClr>
          <a:schemeClr val="tx2"/>
        </a:buClr>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lnSpc>
          <a:spcPct val="90000"/>
        </a:lnSpc>
        <a:spcBef>
          <a:spcPts val="2400"/>
        </a:spcBef>
        <a:spcAft>
          <a:spcPct val="0"/>
        </a:spcAft>
        <a:buFont typeface="Arial" charset="0"/>
        <a:buChar char="»"/>
        <a:defRPr sz="2400" kern="1200">
          <a:solidFill>
            <a:schemeClr val="tx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r.papadopoulos@mdx.ac.uk"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4"/>
          <p:cNvSpPr>
            <a:spLocks noGrp="1"/>
          </p:cNvSpPr>
          <p:nvPr>
            <p:ph type="body" idx="1"/>
          </p:nvPr>
        </p:nvSpPr>
        <p:spPr>
          <a:xfrm>
            <a:off x="250825" y="4581525"/>
            <a:ext cx="5905500" cy="1727200"/>
          </a:xfrm>
        </p:spPr>
        <p:txBody>
          <a:bodyPr/>
          <a:lstStyle/>
          <a:p>
            <a:pPr eaLnBrk="1" hangingPunct="1"/>
            <a:r>
              <a:rPr lang="en-US" altLang="en-US" sz="2000" b="1" i="1" smtClean="0">
                <a:ea typeface="ＭＳ Ｐゴシック" pitchFamily="-108" charset="-128"/>
              </a:rPr>
              <a:t>Professor Irena Papadopoulos</a:t>
            </a:r>
          </a:p>
          <a:p>
            <a:pPr eaLnBrk="1" hangingPunct="1">
              <a:spcBef>
                <a:spcPct val="0"/>
              </a:spcBef>
            </a:pPr>
            <a:endParaRPr lang="en-US" altLang="en-US" sz="2000" i="1" smtClean="0">
              <a:ea typeface="ＭＳ Ｐゴシック" pitchFamily="-108" charset="-128"/>
            </a:endParaRPr>
          </a:p>
          <a:p>
            <a:pPr eaLnBrk="1" hangingPunct="1">
              <a:spcBef>
                <a:spcPct val="0"/>
              </a:spcBef>
            </a:pPr>
            <a:r>
              <a:rPr lang="en-US" altLang="en-US" sz="2000" i="1" smtClean="0">
                <a:ea typeface="ＭＳ Ｐゴシック" pitchFamily="-108" charset="-128"/>
              </a:rPr>
              <a:t>Middlesex University</a:t>
            </a:r>
          </a:p>
          <a:p>
            <a:pPr eaLnBrk="1" hangingPunct="1"/>
            <a:endParaRPr lang="en-US" altLang="en-US" sz="2000" i="1" smtClean="0">
              <a:ea typeface="ＭＳ Ｐゴシック" pitchFamily="-108" charset="-128"/>
            </a:endParaRPr>
          </a:p>
          <a:p>
            <a:pPr eaLnBrk="1" hangingPunct="1"/>
            <a:endParaRPr lang="en-US" altLang="en-US" smtClean="0">
              <a:ea typeface="ＭＳ Ｐゴシック" pitchFamily="-108" charset="-128"/>
            </a:endParaRPr>
          </a:p>
        </p:txBody>
      </p:sp>
      <p:sp>
        <p:nvSpPr>
          <p:cNvPr id="41987" name="Title 2"/>
          <p:cNvSpPr>
            <a:spLocks noGrp="1"/>
          </p:cNvSpPr>
          <p:nvPr>
            <p:ph type="title"/>
          </p:nvPr>
        </p:nvSpPr>
        <p:spPr>
          <a:xfrm>
            <a:off x="2484438" y="831116"/>
            <a:ext cx="6480175" cy="830997"/>
          </a:xfrm>
        </p:spPr>
        <p:txBody>
          <a:bodyPr/>
          <a:lstStyle/>
          <a:p>
            <a:pPr algn="ctr" eaLnBrk="1" hangingPunct="1"/>
            <a:r>
              <a:rPr lang="en-GB" altLang="en-US" sz="2400" dirty="0" smtClean="0">
                <a:ea typeface="ＭＳ Ｐゴシック" pitchFamily="-108" charset="-128"/>
              </a:rPr>
              <a:t/>
            </a:r>
            <a:br>
              <a:rPr lang="en-GB" altLang="en-US" sz="2400" dirty="0" smtClean="0">
                <a:ea typeface="ＭＳ Ｐゴシック" pitchFamily="-108" charset="-128"/>
              </a:rPr>
            </a:br>
            <a:r>
              <a:rPr lang="en-GB" altLang="en-US" sz="3600" i="1" dirty="0" smtClean="0">
                <a:ea typeface="ＭＳ Ｐゴシック" pitchFamily="-108" charset="-128"/>
              </a:rPr>
              <a:t>FGM Conference</a:t>
            </a:r>
          </a:p>
        </p:txBody>
      </p:sp>
      <p:sp>
        <p:nvSpPr>
          <p:cNvPr id="41988" name="Slide Number Placeholder 1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a:t>
            </a:r>
            <a:r>
              <a:rPr lang="en-US" altLang="en-US">
                <a:solidFill>
                  <a:srgbClr val="000000"/>
                </a:solidFill>
              </a:rPr>
              <a:t>  </a:t>
            </a:r>
            <a:fld id="{B6C51E0C-09C2-4864-9E4F-7943A090C61E}" type="slidenum">
              <a:rPr lang="en-US" altLang="en-US">
                <a:solidFill>
                  <a:srgbClr val="6E6E6E"/>
                </a:solidFill>
              </a:rPr>
              <a:pPr eaLnBrk="1" hangingPunct="1"/>
              <a:t>1</a:t>
            </a:fld>
            <a:endParaRPr lang="en-US" altLang="en-US">
              <a:solidFill>
                <a:srgbClr val="6E6E6E"/>
              </a:solidFill>
            </a:endParaRPr>
          </a:p>
        </p:txBody>
      </p:sp>
      <p:sp>
        <p:nvSpPr>
          <p:cNvPr id="41989" name="Footer Placeholder 12"/>
          <p:cNvSpPr>
            <a:spLocks noGrp="1"/>
          </p:cNvSpPr>
          <p:nvPr>
            <p:ph type="ftr" sz="quarter" idx="10"/>
          </p:nvPr>
        </p:nvSpPr>
        <p:spPr bwMode="auto">
          <a:xfrm>
            <a:off x="4643438" y="6308725"/>
            <a:ext cx="3960812"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l" eaLnBrk="1" hangingPunct="1"/>
            <a:r>
              <a:rPr lang="en-US" altLang="en-US" dirty="0" smtClean="0">
                <a:solidFill>
                  <a:srgbClr val="6E6E6E"/>
                </a:solidFill>
              </a:rPr>
              <a:t>1  </a:t>
            </a:r>
            <a:r>
              <a:rPr lang="en-US" altLang="en-US" sz="1100" i="1" dirty="0" smtClean="0">
                <a:solidFill>
                  <a:srgbClr val="000000"/>
                </a:solidFill>
                <a:latin typeface="Calibri" pitchFamily="34" charset="0"/>
              </a:rPr>
              <a:t>I. Papadopoulos ,    20-02-2016, Middlesex University London</a:t>
            </a:r>
          </a:p>
        </p:txBody>
      </p:sp>
      <p:sp>
        <p:nvSpPr>
          <p:cNvPr id="2" name="TextBox 1"/>
          <p:cNvSpPr txBox="1"/>
          <p:nvPr/>
        </p:nvSpPr>
        <p:spPr>
          <a:xfrm>
            <a:off x="579438" y="2565400"/>
            <a:ext cx="5832475" cy="584775"/>
          </a:xfrm>
          <a:prstGeom prst="rect">
            <a:avLst/>
          </a:prstGeom>
          <a:noFill/>
        </p:spPr>
        <p:txBody>
          <a:bodyPr>
            <a:spAutoFit/>
          </a:bodyPr>
          <a:lstStyle/>
          <a:p>
            <a:pPr algn="ctr" fontAlgn="base">
              <a:spcBef>
                <a:spcPct val="0"/>
              </a:spcBef>
              <a:spcAft>
                <a:spcPct val="0"/>
              </a:spcAft>
              <a:defRPr/>
            </a:pPr>
            <a:r>
              <a:rPr lang="en-GB" sz="3200" dirty="0" smtClean="0">
                <a:solidFill>
                  <a:prstClr val="white"/>
                </a:solidFill>
                <a:effectLst>
                  <a:outerShdw blurRad="38100" dist="38100" dir="2700000" algn="tl">
                    <a:srgbClr val="000000">
                      <a:alpha val="43137"/>
                    </a:srgbClr>
                  </a:outerShdw>
                </a:effectLst>
                <a:ea typeface="ＭＳ Ｐゴシック" pitchFamily="34" charset="-128"/>
              </a:rPr>
              <a:t>Compassion…for whom?</a:t>
            </a:r>
            <a:endParaRPr lang="en-GB" sz="3200" dirty="0">
              <a:solidFill>
                <a:prstClr val="white"/>
              </a:solidFill>
              <a:effectLst>
                <a:outerShdw blurRad="38100" dist="38100" dir="2700000" algn="tl">
                  <a:srgbClr val="000000">
                    <a:alpha val="43137"/>
                  </a:srgbClr>
                </a:outerShdw>
              </a:effectLst>
              <a:ea typeface="ＭＳ Ｐゴシック" pitchFamily="34" charset="-128"/>
            </a:endParaRPr>
          </a:p>
        </p:txBody>
      </p:sp>
    </p:spTree>
    <p:extLst>
      <p:ext uri="{BB962C8B-B14F-4D97-AF65-F5344CB8AC3E}">
        <p14:creationId xmlns:p14="http://schemas.microsoft.com/office/powerpoint/2010/main" val="428771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pPr eaLnBrk="1" hangingPunct="1"/>
            <a:endParaRPr lang="en-GB" altLang="en-US" smtClean="0"/>
          </a:p>
        </p:txBody>
      </p:sp>
      <p:sp>
        <p:nvSpPr>
          <p:cNvPr id="21507" name="Subtitle 2"/>
          <p:cNvSpPr>
            <a:spLocks noGrp="1"/>
          </p:cNvSpPr>
          <p:nvPr>
            <p:ph type="subTitle" idx="1"/>
          </p:nvPr>
        </p:nvSpPr>
        <p:spPr/>
        <p:txBody>
          <a:bodyPr/>
          <a:lstStyle/>
          <a:p>
            <a:pPr eaLnBrk="1" hangingPunct="1"/>
            <a:endParaRPr lang="en-GB" altLang="en-US" smtClean="0">
              <a:solidFill>
                <a:srgbClr val="898989"/>
              </a:solidFill>
            </a:endParaRPr>
          </a:p>
        </p:txBody>
      </p:sp>
      <p:pic>
        <p:nvPicPr>
          <p:cNvPr id="21508" name="Picture 2" descr="https://encrypted-tbn1.gstatic.com/images?q=tbn:ANd9GcRgGxBCqS7aam9uwPMQORg6-8EYxytbbAaUSk2CX8jgCZrbOpXIbg"/>
          <p:cNvPicPr>
            <a:picLocks noChangeAspect="1" noChangeArrowheads="1"/>
          </p:cNvPicPr>
          <p:nvPr/>
        </p:nvPicPr>
        <p:blipFill>
          <a:blip r:embed="rId3">
            <a:lum bright="20000" contrast="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0"/>
            <a:ext cx="15351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2643188" y="1428750"/>
          <a:ext cx="2762250" cy="4429125"/>
        </p:xfrm>
        <a:graphic>
          <a:graphicData uri="http://schemas.openxmlformats.org/drawingml/2006/table">
            <a:tbl>
              <a:tblPr/>
              <a:tblGrid>
                <a:gridCol w="27622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Calibri" pitchFamily="34" charset="0"/>
                          <a:cs typeface="Arial" charset="0"/>
                        </a:rPr>
                        <a:t>Aristotle  </a:t>
                      </a:r>
                      <a:r>
                        <a:rPr kumimoji="0" lang="en-GB" sz="1200" b="1" i="0" u="none" strike="noStrike" cap="none" normalizeH="0" baseline="0" smtClean="0">
                          <a:ln>
                            <a:noFill/>
                          </a:ln>
                          <a:solidFill>
                            <a:srgbClr val="FFFFFF"/>
                          </a:solidFill>
                          <a:effectLst/>
                          <a:latin typeface="Calibri" pitchFamily="34" charset="0"/>
                          <a:cs typeface="Arial" charset="0"/>
                        </a:rPr>
                        <a:t>(384-322 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7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sng" strike="noStrike" cap="none" normalizeH="0" baseline="0" smtClean="0">
                          <a:ln>
                            <a:noFill/>
                          </a:ln>
                          <a:solidFill>
                            <a:srgbClr val="000000"/>
                          </a:solidFill>
                          <a:effectLst/>
                          <a:latin typeface="Calibri" pitchFamily="34" charset="0"/>
                          <a:cs typeface="Arial" charset="0"/>
                        </a:rPr>
                        <a:t>Compassion</a:t>
                      </a:r>
                      <a:r>
                        <a:rPr kumimoji="0" lang="en-GB" sz="1800" b="0" i="0" u="none" strike="noStrike" cap="none" normalizeH="0" baseline="0" smtClean="0">
                          <a:ln>
                            <a:noFill/>
                          </a:ln>
                          <a:solidFill>
                            <a:srgbClr val="000000"/>
                          </a:solidFill>
                          <a:effectLst/>
                          <a:latin typeface="Calibri" pitchFamily="34" charset="0"/>
                          <a:cs typeface="Arial" charset="0"/>
                        </a:rPr>
                        <a:t> is one of the five  virtues.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A virtue is a </a:t>
                      </a:r>
                      <a:r>
                        <a:rPr kumimoji="0" lang="en-GB" sz="1800" b="0" i="0" u="sng" strike="noStrike" cap="none" normalizeH="0" baseline="0" smtClean="0">
                          <a:ln>
                            <a:noFill/>
                          </a:ln>
                          <a:solidFill>
                            <a:srgbClr val="000000"/>
                          </a:solidFill>
                          <a:effectLst/>
                          <a:latin typeface="Calibri" pitchFamily="34" charset="0"/>
                          <a:cs typeface="Arial" charset="0"/>
                        </a:rPr>
                        <a:t>habit</a:t>
                      </a:r>
                      <a:r>
                        <a:rPr kumimoji="0" lang="en-GB" sz="1800" b="0" i="0" u="none" strike="noStrike" cap="none" normalizeH="0" baseline="0" smtClean="0">
                          <a:ln>
                            <a:noFill/>
                          </a:ln>
                          <a:solidFill>
                            <a:srgbClr val="000000"/>
                          </a:solidFill>
                          <a:effectLst/>
                          <a:latin typeface="Calibri" pitchFamily="34" charset="0"/>
                          <a:cs typeface="Arial" charset="0"/>
                        </a:rPr>
                        <a:t> that is </a:t>
                      </a:r>
                      <a:r>
                        <a:rPr kumimoji="0" lang="en-GB" sz="1800" b="0" i="0" u="sng" strike="noStrike" cap="none" normalizeH="0" baseline="0" smtClean="0">
                          <a:ln>
                            <a:noFill/>
                          </a:ln>
                          <a:solidFill>
                            <a:srgbClr val="000000"/>
                          </a:solidFill>
                          <a:effectLst/>
                          <a:latin typeface="Calibri" pitchFamily="34" charset="0"/>
                          <a:cs typeface="Arial" charset="0"/>
                        </a:rPr>
                        <a:t>practised </a:t>
                      </a:r>
                      <a:r>
                        <a:rPr kumimoji="0" lang="en-GB" sz="1800" b="0" i="0" u="none" strike="noStrike" cap="none" normalizeH="0" baseline="0" smtClean="0">
                          <a:ln>
                            <a:noFill/>
                          </a:ln>
                          <a:solidFill>
                            <a:srgbClr val="000000"/>
                          </a:solidFill>
                          <a:effectLst/>
                          <a:latin typeface="Calibri" pitchFamily="34" charset="0"/>
                          <a:cs typeface="Arial" charset="0"/>
                        </a:rPr>
                        <a:t>and strengthen with use.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A virtuous life help us achieve the ‘chief good’ which is </a:t>
                      </a:r>
                      <a:r>
                        <a:rPr kumimoji="0" lang="en-GB" sz="1800" b="0" i="0" u="sng" strike="noStrike" cap="none" normalizeH="0" baseline="0" smtClean="0">
                          <a:ln>
                            <a:noFill/>
                          </a:ln>
                          <a:solidFill>
                            <a:srgbClr val="000000"/>
                          </a:solidFill>
                          <a:effectLst/>
                          <a:latin typeface="Calibri" pitchFamily="34" charset="0"/>
                          <a:cs typeface="Arial" charset="0"/>
                        </a:rPr>
                        <a:t>Eudaimonia </a:t>
                      </a:r>
                      <a:r>
                        <a:rPr kumimoji="0" lang="en-GB" sz="1800" b="0" i="0" u="none" strike="noStrike" cap="none" normalizeH="0" baseline="0" smtClean="0">
                          <a:ln>
                            <a:noFill/>
                          </a:ln>
                          <a:solidFill>
                            <a:srgbClr val="000000"/>
                          </a:solidFill>
                          <a:effectLst/>
                          <a:latin typeface="Calibri" pitchFamily="34" charset="0"/>
                          <a:cs typeface="Arial" charset="0"/>
                        </a:rPr>
                        <a:t>(ultimate </a:t>
                      </a:r>
                      <a:r>
                        <a:rPr kumimoji="0" lang="en-GB" sz="1800" b="0" i="0" u="none" strike="noStrike" cap="none" normalizeH="0" baseline="0" smtClean="0">
                          <a:ln>
                            <a:noFill/>
                          </a:ln>
                          <a:solidFill>
                            <a:srgbClr val="0033CC"/>
                          </a:solidFill>
                          <a:effectLst>
                            <a:outerShdw blurRad="38100" dist="38100" dir="2700000" algn="tl">
                              <a:srgbClr val="000000"/>
                            </a:outerShdw>
                          </a:effectLst>
                          <a:latin typeface="Calibri" pitchFamily="34" charset="0"/>
                          <a:cs typeface="Arial" charset="0"/>
                        </a:rPr>
                        <a:t>happiness</a:t>
                      </a:r>
                      <a:r>
                        <a:rPr kumimoji="0" lang="en-GB" sz="1800" b="0" i="0" u="none" strike="noStrike" cap="none" normalizeH="0" baseline="0" smtClean="0">
                          <a:ln>
                            <a:noFill/>
                          </a:ln>
                          <a:solidFill>
                            <a:srgbClr val="000000"/>
                          </a:solidFill>
                          <a:effectLst/>
                          <a:latin typeface="Calibri"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 name="TextBox 6"/>
          <p:cNvSpPr txBox="1"/>
          <p:nvPr/>
        </p:nvSpPr>
        <p:spPr>
          <a:xfrm>
            <a:off x="571500" y="357188"/>
            <a:ext cx="6715125" cy="1077912"/>
          </a:xfrm>
          <a:prstGeom prst="rect">
            <a:avLst/>
          </a:prstGeom>
          <a:noFill/>
        </p:spPr>
        <p:txBody>
          <a:bodyPr>
            <a:spAutoFit/>
          </a:bodyPr>
          <a:lstStyle/>
          <a:p>
            <a:pPr>
              <a:defRPr/>
            </a:pPr>
            <a:r>
              <a:rPr lang="en-GB" sz="3200" b="1" dirty="0">
                <a:solidFill>
                  <a:schemeClr val="bg1"/>
                </a:solidFill>
                <a:effectLst>
                  <a:outerShdw blurRad="38100" dist="38100" dir="2700000" algn="tl">
                    <a:srgbClr val="000000">
                      <a:alpha val="43137"/>
                    </a:srgbClr>
                  </a:outerShdw>
                </a:effectLst>
                <a:latin typeface="Tempus Sans ITC" pitchFamily="82" charset="0"/>
              </a:rPr>
              <a:t>What did Aristotle  say about HAPPINESS</a:t>
            </a:r>
          </a:p>
        </p:txBody>
      </p:sp>
      <p:sp>
        <p:nvSpPr>
          <p:cNvPr id="8" name="Left Arrow Callout 7"/>
          <p:cNvSpPr/>
          <p:nvPr/>
        </p:nvSpPr>
        <p:spPr>
          <a:xfrm>
            <a:off x="5429250" y="1357313"/>
            <a:ext cx="2500313" cy="1500187"/>
          </a:xfrm>
          <a:prstGeom prst="leftArrow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21520" name="TextBox 8"/>
          <p:cNvSpPr txBox="1">
            <a:spLocks noChangeArrowheads="1"/>
          </p:cNvSpPr>
          <p:nvPr/>
        </p:nvSpPr>
        <p:spPr bwMode="auto">
          <a:xfrm>
            <a:off x="6286500" y="1571625"/>
            <a:ext cx="16430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b="1">
                <a:solidFill>
                  <a:schemeClr val="bg1"/>
                </a:solidFill>
                <a:latin typeface="Tempus Sans ITC" pitchFamily="82" charset="0"/>
              </a:rPr>
              <a:t>Courage  </a:t>
            </a:r>
          </a:p>
          <a:p>
            <a:pPr eaLnBrk="1" hangingPunct="1"/>
            <a:r>
              <a:rPr lang="en-GB" altLang="en-US" sz="1600" b="1">
                <a:solidFill>
                  <a:schemeClr val="bg1"/>
                </a:solidFill>
                <a:latin typeface="Tempus Sans ITC" pitchFamily="82" charset="0"/>
              </a:rPr>
              <a:t>Friendship</a:t>
            </a:r>
          </a:p>
          <a:p>
            <a:pPr eaLnBrk="1" hangingPunct="1"/>
            <a:r>
              <a:rPr lang="en-GB" altLang="en-US" sz="1600" b="1">
                <a:solidFill>
                  <a:schemeClr val="bg1"/>
                </a:solidFill>
                <a:latin typeface="Tempus Sans ITC" pitchFamily="82" charset="0"/>
              </a:rPr>
              <a:t>Forgiveness</a:t>
            </a:r>
          </a:p>
          <a:p>
            <a:pPr eaLnBrk="1" hangingPunct="1"/>
            <a:r>
              <a:rPr lang="en-GB" altLang="en-US" sz="1600" b="1">
                <a:solidFill>
                  <a:schemeClr val="bg1"/>
                </a:solidFill>
                <a:latin typeface="Tempus Sans ITC" pitchFamily="82" charset="0"/>
              </a:rPr>
              <a:t>Proper self love</a:t>
            </a:r>
          </a:p>
        </p:txBody>
      </p:sp>
      <p:sp>
        <p:nvSpPr>
          <p:cNvPr id="10" name="Right Arrow Callout 9"/>
          <p:cNvSpPr/>
          <p:nvPr/>
        </p:nvSpPr>
        <p:spPr>
          <a:xfrm>
            <a:off x="285750" y="4071938"/>
            <a:ext cx="2357438" cy="642937"/>
          </a:xfrm>
          <a:prstGeom prst="rightArrowCallout">
            <a:avLst>
              <a:gd name="adj1" fmla="val 25000"/>
              <a:gd name="adj2" fmla="val 25000"/>
              <a:gd name="adj3" fmla="val 25000"/>
              <a:gd name="adj4" fmla="val 8109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bg1"/>
                </a:solidFill>
                <a:latin typeface="Tempus Sans ITC" pitchFamily="82" charset="0"/>
                <a:cs typeface="Arial" charset="0"/>
              </a:rPr>
              <a:t>Main purpose of living</a:t>
            </a:r>
            <a:endParaRPr lang="en-GB" b="1" dirty="0">
              <a:solidFill>
                <a:schemeClr val="bg1"/>
              </a:solidFill>
              <a:latin typeface="Tempus Sans ITC" pitchFamily="82" charset="0"/>
            </a:endParaRPr>
          </a:p>
        </p:txBody>
      </p:sp>
    </p:spTree>
    <p:extLst>
      <p:ext uri="{BB962C8B-B14F-4D97-AF65-F5344CB8AC3E}">
        <p14:creationId xmlns:p14="http://schemas.microsoft.com/office/powerpoint/2010/main" val="412464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11</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2" name="TextBox 1"/>
          <p:cNvSpPr txBox="1"/>
          <p:nvPr/>
        </p:nvSpPr>
        <p:spPr>
          <a:xfrm>
            <a:off x="1763688" y="553365"/>
            <a:ext cx="6840760" cy="1815882"/>
          </a:xfrm>
          <a:prstGeom prst="rect">
            <a:avLst/>
          </a:prstGeom>
          <a:noFill/>
        </p:spPr>
        <p:txBody>
          <a:bodyPr wrap="square" rtlCol="0">
            <a:spAutoFit/>
          </a:bodyPr>
          <a:lstStyle/>
          <a:p>
            <a:r>
              <a:rPr lang="en-GB" sz="28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Aristotle also taught us about the golden </a:t>
            </a:r>
            <a:r>
              <a:rPr lang="en-GB" sz="2800" b="1" u="sng"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mean,</a:t>
            </a:r>
            <a:r>
              <a:rPr lang="en-GB" sz="28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GB" sz="2800" dirty="0" smtClean="0"/>
              <a:t> </a:t>
            </a:r>
            <a:r>
              <a:rPr lang="en-GB"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desirable middle between two extremes, one of excess and the other of deficiency</a:t>
            </a:r>
            <a:endParaRPr lang="en-GB"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4" name="Straight Arrow Connector 3"/>
          <p:cNvCxnSpPr/>
          <p:nvPr/>
        </p:nvCxnSpPr>
        <p:spPr>
          <a:xfrm>
            <a:off x="2555776" y="3140968"/>
            <a:ext cx="4032448"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9992" y="2369247"/>
            <a:ext cx="0" cy="163581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0288" y="2817802"/>
            <a:ext cx="1800200" cy="646331"/>
          </a:xfrm>
          <a:prstGeom prst="rect">
            <a:avLst/>
          </a:prstGeom>
          <a:noFill/>
        </p:spPr>
        <p:txBody>
          <a:bodyPr wrap="square" rtlCol="0">
            <a:spAutoFit/>
          </a:bodyPr>
          <a:lstStyle/>
          <a:p>
            <a:r>
              <a:rPr lang="en-GB" dirty="0" smtClean="0">
                <a:solidFill>
                  <a:schemeClr val="accent1"/>
                </a:solidFill>
              </a:rPr>
              <a:t>Over compassionate</a:t>
            </a:r>
            <a:endParaRPr lang="en-GB" dirty="0">
              <a:solidFill>
                <a:schemeClr val="accent1"/>
              </a:solidFill>
            </a:endParaRPr>
          </a:p>
        </p:txBody>
      </p:sp>
      <p:sp>
        <p:nvSpPr>
          <p:cNvPr id="11" name="TextBox 10"/>
          <p:cNvSpPr txBox="1"/>
          <p:nvPr/>
        </p:nvSpPr>
        <p:spPr>
          <a:xfrm>
            <a:off x="6732240" y="2817801"/>
            <a:ext cx="1872208" cy="646331"/>
          </a:xfrm>
          <a:prstGeom prst="rect">
            <a:avLst/>
          </a:prstGeom>
          <a:noFill/>
        </p:spPr>
        <p:txBody>
          <a:bodyPr wrap="square" rtlCol="0">
            <a:spAutoFit/>
          </a:bodyPr>
          <a:lstStyle/>
          <a:p>
            <a:r>
              <a:rPr lang="en-GB" dirty="0" smtClean="0">
                <a:solidFill>
                  <a:schemeClr val="accent1"/>
                </a:solidFill>
              </a:rPr>
              <a:t>Harsh and destructive</a:t>
            </a:r>
            <a:endParaRPr lang="en-GB" dirty="0">
              <a:solidFill>
                <a:schemeClr val="accent1"/>
              </a:solidFill>
            </a:endParaRPr>
          </a:p>
        </p:txBody>
      </p:sp>
      <p:sp>
        <p:nvSpPr>
          <p:cNvPr id="12" name="TextBox 11"/>
          <p:cNvSpPr txBox="1"/>
          <p:nvPr/>
        </p:nvSpPr>
        <p:spPr>
          <a:xfrm>
            <a:off x="3419872" y="4077072"/>
            <a:ext cx="2520280" cy="369332"/>
          </a:xfrm>
          <a:prstGeom prst="rect">
            <a:avLst/>
          </a:prstGeom>
          <a:noFill/>
        </p:spPr>
        <p:txBody>
          <a:bodyPr wrap="square" rtlCol="0">
            <a:spAutoFit/>
          </a:bodyPr>
          <a:lstStyle/>
          <a:p>
            <a:r>
              <a:rPr lang="en-GB" b="1" dirty="0" smtClean="0">
                <a:solidFill>
                  <a:srgbClr val="FF0000"/>
                </a:solidFill>
              </a:rPr>
              <a:t>Wise compassion</a:t>
            </a:r>
            <a:endParaRPr lang="en-GB" b="1" dirty="0">
              <a:solidFill>
                <a:srgbClr val="FF0000"/>
              </a:solidFill>
            </a:endParaRPr>
          </a:p>
        </p:txBody>
      </p:sp>
    </p:spTree>
    <p:extLst>
      <p:ext uri="{BB962C8B-B14F-4D97-AF65-F5344CB8AC3E}">
        <p14:creationId xmlns:p14="http://schemas.microsoft.com/office/powerpoint/2010/main" val="1680612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endParaRPr lang="en-GB" altLang="en-US" smtClean="0"/>
          </a:p>
        </p:txBody>
      </p:sp>
      <p:sp>
        <p:nvSpPr>
          <p:cNvPr id="12291" name="Subtitle 2"/>
          <p:cNvSpPr>
            <a:spLocks noGrp="1"/>
          </p:cNvSpPr>
          <p:nvPr>
            <p:ph type="subTitle" idx="1"/>
          </p:nvPr>
        </p:nvSpPr>
        <p:spPr/>
        <p:txBody>
          <a:bodyPr/>
          <a:lstStyle/>
          <a:p>
            <a:pPr eaLnBrk="1" hangingPunct="1"/>
            <a:endParaRPr lang="en-GB" altLang="en-US" smtClean="0">
              <a:solidFill>
                <a:srgbClr val="898989"/>
              </a:solidFill>
            </a:endParaRPr>
          </a:p>
        </p:txBody>
      </p:sp>
      <p:pic>
        <p:nvPicPr>
          <p:cNvPr id="12292" name="Picture 2" descr="https://encrypted-tbn1.gstatic.com/images?q=tbn:ANd9GcRgGxBCqS7aam9uwPMQORg6-8EYxytbbAaUSk2CX8jgCZrbOpXIbg"/>
          <p:cNvPicPr>
            <a:picLocks noChangeAspect="1" noChangeArrowheads="1"/>
          </p:cNvPicPr>
          <p:nvPr/>
        </p:nvPicPr>
        <p:blipFill>
          <a:blip r:embed="rId2">
            <a:lum bright="20000" contrast="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0"/>
            <a:ext cx="15351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Callout 5"/>
          <p:cNvSpPr/>
          <p:nvPr/>
        </p:nvSpPr>
        <p:spPr>
          <a:xfrm>
            <a:off x="1234922" y="1484784"/>
            <a:ext cx="2880320" cy="2304256"/>
          </a:xfrm>
          <a:prstGeom prst="downArrowCallout">
            <a:avLst>
              <a:gd name="adj1" fmla="val 11316"/>
              <a:gd name="adj2" fmla="val 16972"/>
              <a:gd name="adj3" fmla="val 20593"/>
              <a:gd name="adj4" fmla="val 70451"/>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GB"/>
          </a:p>
        </p:txBody>
      </p:sp>
      <p:sp>
        <p:nvSpPr>
          <p:cNvPr id="7" name="Down Arrow Callout 6"/>
          <p:cNvSpPr/>
          <p:nvPr/>
        </p:nvSpPr>
        <p:spPr>
          <a:xfrm rot="10800000">
            <a:off x="5035580" y="3134146"/>
            <a:ext cx="2880320" cy="2311078"/>
          </a:xfrm>
          <a:prstGeom prst="downArrowCallout">
            <a:avLst>
              <a:gd name="adj1" fmla="val 11316"/>
              <a:gd name="adj2" fmla="val 16972"/>
              <a:gd name="adj3" fmla="val 23587"/>
              <a:gd name="adj4" fmla="val 70451"/>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defRPr/>
            </a:pPr>
            <a:endParaRPr lang="en-GB" b="1" u="sng" dirty="0">
              <a:solidFill>
                <a:schemeClr val="bg1"/>
              </a:solidFill>
            </a:endParaRPr>
          </a:p>
        </p:txBody>
      </p:sp>
      <p:sp>
        <p:nvSpPr>
          <p:cNvPr id="8" name="Right Arrow Callout 7"/>
          <p:cNvSpPr/>
          <p:nvPr/>
        </p:nvSpPr>
        <p:spPr>
          <a:xfrm>
            <a:off x="1234922" y="3820572"/>
            <a:ext cx="3744416" cy="1584176"/>
          </a:xfrm>
          <a:prstGeom prst="rightArrowCallout">
            <a:avLst>
              <a:gd name="adj1" fmla="val 13577"/>
              <a:gd name="adj2" fmla="val 21192"/>
              <a:gd name="adj3" fmla="val 40231"/>
              <a:gd name="adj4" fmla="val 77997"/>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defRPr/>
            </a:pPr>
            <a:endParaRPr lang="en-GB" b="1" u="sng" dirty="0">
              <a:solidFill>
                <a:schemeClr val="bg1"/>
              </a:solidFill>
            </a:endParaRPr>
          </a:p>
        </p:txBody>
      </p:sp>
      <p:sp>
        <p:nvSpPr>
          <p:cNvPr id="9" name="Down Arrow Callout 8"/>
          <p:cNvSpPr/>
          <p:nvPr/>
        </p:nvSpPr>
        <p:spPr>
          <a:xfrm rot="5400000">
            <a:off x="5184068" y="440668"/>
            <a:ext cx="1656184" cy="3744416"/>
          </a:xfrm>
          <a:prstGeom prst="downArrowCallout">
            <a:avLst>
              <a:gd name="adj1" fmla="val 13220"/>
              <a:gd name="adj2" fmla="val 20780"/>
              <a:gd name="adj3" fmla="val 32615"/>
              <a:gd name="adj4" fmla="val 78333"/>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GB" dirty="0"/>
          </a:p>
        </p:txBody>
      </p:sp>
      <p:sp>
        <p:nvSpPr>
          <p:cNvPr id="10" name="Heart 9"/>
          <p:cNvSpPr/>
          <p:nvPr/>
        </p:nvSpPr>
        <p:spPr>
          <a:xfrm>
            <a:off x="3955460" y="3125202"/>
            <a:ext cx="1296144" cy="936104"/>
          </a:xfrm>
          <a:prstGeom prst="heart">
            <a:avLst/>
          </a:prstGeom>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GB"/>
          </a:p>
        </p:txBody>
      </p:sp>
      <p:sp>
        <p:nvSpPr>
          <p:cNvPr id="12309" name="TextBox 6"/>
          <p:cNvSpPr txBox="1">
            <a:spLocks noChangeArrowheads="1"/>
          </p:cNvSpPr>
          <p:nvPr/>
        </p:nvSpPr>
        <p:spPr bwMode="auto">
          <a:xfrm>
            <a:off x="3971925" y="3357563"/>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b="1">
                <a:solidFill>
                  <a:schemeClr val="bg1"/>
                </a:solidFill>
              </a:rPr>
              <a:t>Compassion</a:t>
            </a:r>
          </a:p>
        </p:txBody>
      </p:sp>
      <p:sp>
        <p:nvSpPr>
          <p:cNvPr id="12310" name="TextBox 7"/>
          <p:cNvSpPr txBox="1">
            <a:spLocks noChangeArrowheads="1"/>
          </p:cNvSpPr>
          <p:nvPr/>
        </p:nvSpPr>
        <p:spPr bwMode="auto">
          <a:xfrm>
            <a:off x="1450975" y="1484313"/>
            <a:ext cx="252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u="sng" dirty="0">
                <a:solidFill>
                  <a:schemeClr val="bg1"/>
                </a:solidFill>
              </a:rPr>
              <a:t>Cultural Awareness</a:t>
            </a:r>
          </a:p>
        </p:txBody>
      </p:sp>
      <p:sp>
        <p:nvSpPr>
          <p:cNvPr id="12311" name="TextBox 8"/>
          <p:cNvSpPr txBox="1">
            <a:spLocks noChangeArrowheads="1"/>
          </p:cNvSpPr>
          <p:nvPr/>
        </p:nvSpPr>
        <p:spPr bwMode="auto">
          <a:xfrm>
            <a:off x="5051425" y="146843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u="sng" dirty="0">
                <a:solidFill>
                  <a:schemeClr val="bg1"/>
                </a:solidFill>
              </a:rPr>
              <a:t>Cultural Competence</a:t>
            </a:r>
          </a:p>
        </p:txBody>
      </p:sp>
      <p:sp>
        <p:nvSpPr>
          <p:cNvPr id="12312" name="TextBox 9"/>
          <p:cNvSpPr txBox="1">
            <a:spLocks noChangeArrowheads="1"/>
          </p:cNvSpPr>
          <p:nvPr/>
        </p:nvSpPr>
        <p:spPr bwMode="auto">
          <a:xfrm>
            <a:off x="1306513" y="3790950"/>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u="sng" dirty="0">
                <a:solidFill>
                  <a:schemeClr val="bg1"/>
                </a:solidFill>
              </a:rPr>
              <a:t>Cultural Knowledge</a:t>
            </a:r>
          </a:p>
        </p:txBody>
      </p:sp>
      <p:sp>
        <p:nvSpPr>
          <p:cNvPr id="12313" name="TextBox 10"/>
          <p:cNvSpPr txBox="1">
            <a:spLocks noChangeArrowheads="1"/>
          </p:cNvSpPr>
          <p:nvPr/>
        </p:nvSpPr>
        <p:spPr bwMode="auto">
          <a:xfrm>
            <a:off x="5122863" y="3784600"/>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u="sng">
                <a:solidFill>
                  <a:schemeClr val="bg1"/>
                </a:solidFill>
              </a:rPr>
              <a:t>Cultural Sensitivity</a:t>
            </a:r>
          </a:p>
        </p:txBody>
      </p:sp>
      <p:sp>
        <p:nvSpPr>
          <p:cNvPr id="12314" name="TextBox 12"/>
          <p:cNvSpPr txBox="1">
            <a:spLocks noChangeArrowheads="1"/>
          </p:cNvSpPr>
          <p:nvPr/>
        </p:nvSpPr>
        <p:spPr bwMode="auto">
          <a:xfrm>
            <a:off x="1235075" y="1916113"/>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dirty="0">
                <a:solidFill>
                  <a:schemeClr val="bg1"/>
                </a:solidFill>
              </a:rPr>
              <a:t>-Self-compassion</a:t>
            </a:r>
          </a:p>
          <a:p>
            <a:pPr eaLnBrk="1" hangingPunct="1"/>
            <a:r>
              <a:rPr lang="en-GB" altLang="en-US" sz="1400" dirty="0">
                <a:solidFill>
                  <a:schemeClr val="bg1"/>
                </a:solidFill>
              </a:rPr>
              <a:t>-Universal elements of compassion</a:t>
            </a:r>
          </a:p>
          <a:p>
            <a:pPr eaLnBrk="1" hangingPunct="1"/>
            <a:r>
              <a:rPr lang="en-GB" altLang="en-US" sz="1400" dirty="0">
                <a:solidFill>
                  <a:schemeClr val="bg1"/>
                </a:solidFill>
              </a:rPr>
              <a:t>- Philosophies and religions</a:t>
            </a:r>
          </a:p>
        </p:txBody>
      </p:sp>
      <p:sp>
        <p:nvSpPr>
          <p:cNvPr id="12315" name="TextBox 13"/>
          <p:cNvSpPr txBox="1">
            <a:spLocks noChangeArrowheads="1"/>
          </p:cNvSpPr>
          <p:nvPr/>
        </p:nvSpPr>
        <p:spPr bwMode="auto">
          <a:xfrm>
            <a:off x="1235075" y="4149725"/>
            <a:ext cx="28797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dirty="0">
                <a:solidFill>
                  <a:schemeClr val="bg1"/>
                </a:solidFill>
              </a:rPr>
              <a:t>-Cultural compassion beliefs</a:t>
            </a:r>
          </a:p>
          <a:p>
            <a:pPr eaLnBrk="1" hangingPunct="1"/>
            <a:r>
              <a:rPr lang="en-GB" altLang="en-US" sz="1400" dirty="0">
                <a:solidFill>
                  <a:schemeClr val="bg1"/>
                </a:solidFill>
              </a:rPr>
              <a:t>-Cultural similarities and differences in understanding compassion</a:t>
            </a:r>
          </a:p>
          <a:p>
            <a:pPr eaLnBrk="1" hangingPunct="1"/>
            <a:endParaRPr lang="en-GB" altLang="en-US" sz="1400" dirty="0"/>
          </a:p>
        </p:txBody>
      </p:sp>
      <p:sp>
        <p:nvSpPr>
          <p:cNvPr id="12316" name="TextBox 14"/>
          <p:cNvSpPr txBox="1">
            <a:spLocks noChangeArrowheads="1"/>
          </p:cNvSpPr>
          <p:nvPr/>
        </p:nvSpPr>
        <p:spPr bwMode="auto">
          <a:xfrm>
            <a:off x="4979988" y="4133850"/>
            <a:ext cx="29511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dirty="0">
                <a:solidFill>
                  <a:schemeClr val="bg1"/>
                </a:solidFill>
              </a:rPr>
              <a:t>-Giving and receiving appropriate compassion</a:t>
            </a:r>
          </a:p>
          <a:p>
            <a:pPr eaLnBrk="1" hangingPunct="1"/>
            <a:r>
              <a:rPr lang="en-GB" altLang="en-US" sz="1400" dirty="0">
                <a:solidFill>
                  <a:schemeClr val="bg1"/>
                </a:solidFill>
              </a:rPr>
              <a:t>-Forming compassionate  therapeutic relationships </a:t>
            </a:r>
          </a:p>
          <a:p>
            <a:pPr eaLnBrk="1" hangingPunct="1"/>
            <a:r>
              <a:rPr lang="en-GB" altLang="en-US" sz="1400" dirty="0">
                <a:solidFill>
                  <a:schemeClr val="bg1"/>
                </a:solidFill>
              </a:rPr>
              <a:t>-Barriers and challenges of compassion</a:t>
            </a:r>
          </a:p>
        </p:txBody>
      </p:sp>
      <p:sp>
        <p:nvSpPr>
          <p:cNvPr id="12317" name="TextBox 15"/>
          <p:cNvSpPr txBox="1">
            <a:spLocks noChangeArrowheads="1"/>
          </p:cNvSpPr>
          <p:nvPr/>
        </p:nvSpPr>
        <p:spPr bwMode="auto">
          <a:xfrm>
            <a:off x="4906963" y="1804988"/>
            <a:ext cx="28813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dirty="0">
                <a:solidFill>
                  <a:schemeClr val="bg1"/>
                </a:solidFill>
              </a:rPr>
              <a:t>-Compassionate assessment</a:t>
            </a:r>
          </a:p>
          <a:p>
            <a:pPr eaLnBrk="1" hangingPunct="1"/>
            <a:r>
              <a:rPr lang="en-GB" altLang="en-US" sz="1400" dirty="0">
                <a:solidFill>
                  <a:schemeClr val="bg1"/>
                </a:solidFill>
              </a:rPr>
              <a:t>-Compassionate care giving</a:t>
            </a:r>
          </a:p>
          <a:p>
            <a:pPr eaLnBrk="1" hangingPunct="1"/>
            <a:r>
              <a:rPr lang="en-GB" altLang="en-US" sz="1400" dirty="0">
                <a:solidFill>
                  <a:schemeClr val="bg1"/>
                </a:solidFill>
              </a:rPr>
              <a:t>-Courage and compassion</a:t>
            </a:r>
          </a:p>
          <a:p>
            <a:pPr eaLnBrk="1" hangingPunct="1"/>
            <a:r>
              <a:rPr lang="en-GB" altLang="en-US" sz="1400" dirty="0">
                <a:solidFill>
                  <a:schemeClr val="bg1"/>
                </a:solidFill>
              </a:rPr>
              <a:t>-Barriers and challenges of compassion</a:t>
            </a:r>
          </a:p>
          <a:p>
            <a:pPr eaLnBrk="1" hangingPunct="1"/>
            <a:endParaRPr lang="en-GB" altLang="en-US" dirty="0"/>
          </a:p>
        </p:txBody>
      </p:sp>
      <p:sp>
        <p:nvSpPr>
          <p:cNvPr id="20" name="TextBox 19"/>
          <p:cNvSpPr txBox="1"/>
          <p:nvPr/>
        </p:nvSpPr>
        <p:spPr>
          <a:xfrm>
            <a:off x="684213" y="549275"/>
            <a:ext cx="7272337" cy="646113"/>
          </a:xfrm>
          <a:prstGeom prst="rect">
            <a:avLst/>
          </a:prstGeom>
          <a:noFill/>
        </p:spPr>
        <p:txBody>
          <a:bodyPr>
            <a:spAutoFit/>
          </a:bodyPr>
          <a:lstStyle/>
          <a:p>
            <a:pPr algn="ctr">
              <a:defRPr/>
            </a:pPr>
            <a:r>
              <a:rPr lang="en-GB" b="1" dirty="0" smtClean="0">
                <a:solidFill>
                  <a:srgbClr val="FF0000"/>
                </a:solidFill>
                <a:effectLst>
                  <a:outerShdw blurRad="38100" dist="38100" dir="2700000" algn="tl">
                    <a:srgbClr val="000000">
                      <a:alpha val="43137"/>
                    </a:srgbClr>
                  </a:outerShdw>
                </a:effectLst>
              </a:rPr>
              <a:t>THE PAPADOPOULOS </a:t>
            </a:r>
            <a:r>
              <a:rPr lang="en-GB" b="1" dirty="0">
                <a:solidFill>
                  <a:srgbClr val="FF0000"/>
                </a:solidFill>
                <a:effectLst>
                  <a:outerShdw blurRad="38100" dist="38100" dir="2700000" algn="tl">
                    <a:srgbClr val="000000">
                      <a:alpha val="43137"/>
                    </a:srgbClr>
                  </a:outerShdw>
                </a:effectLst>
              </a:rPr>
              <a:t>MODEL FOR DEVELOPING CULTURALLY COMPETENT COMPASSION IN HEALTHCARE PROFESSIONALS</a:t>
            </a:r>
          </a:p>
        </p:txBody>
      </p:sp>
      <p:sp>
        <p:nvSpPr>
          <p:cNvPr id="12319" name="TextBox 17"/>
          <p:cNvSpPr txBox="1">
            <a:spLocks noChangeArrowheads="1"/>
          </p:cNvSpPr>
          <p:nvPr/>
        </p:nvSpPr>
        <p:spPr bwMode="auto">
          <a:xfrm>
            <a:off x="0" y="6021388"/>
            <a:ext cx="45005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000"/>
              <a:t>© Irena Papadopoulos 2014</a:t>
            </a:r>
          </a:p>
        </p:txBody>
      </p:sp>
    </p:spTree>
    <p:extLst>
      <p:ext uri="{BB962C8B-B14F-4D97-AF65-F5344CB8AC3E}">
        <p14:creationId xmlns:p14="http://schemas.microsoft.com/office/powerpoint/2010/main" val="182372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13</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10" name="Down Arrow Callout 9"/>
          <p:cNvSpPr/>
          <p:nvPr/>
        </p:nvSpPr>
        <p:spPr>
          <a:xfrm>
            <a:off x="3275856" y="151728"/>
            <a:ext cx="2880320" cy="2304256"/>
          </a:xfrm>
          <a:prstGeom prst="downArrowCallout">
            <a:avLst>
              <a:gd name="adj1" fmla="val 11316"/>
              <a:gd name="adj2" fmla="val 16972"/>
              <a:gd name="adj3" fmla="val 20593"/>
              <a:gd name="adj4" fmla="val 70451"/>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r>
              <a:rPr lang="en-GB" altLang="en-US" sz="1400" b="1" u="sng" dirty="0" smtClean="0">
                <a:solidFill>
                  <a:schemeClr val="bg1"/>
                </a:solidFill>
              </a:rPr>
              <a:t>Cultural Awareness</a:t>
            </a:r>
          </a:p>
          <a:p>
            <a:pPr lvl="0" algn="ctr"/>
            <a:endParaRPr lang="en-GB" altLang="en-US" sz="1400" dirty="0">
              <a:solidFill>
                <a:prstClr val="white"/>
              </a:solidFill>
            </a:endParaRPr>
          </a:p>
          <a:p>
            <a:pPr lvl="0"/>
            <a:r>
              <a:rPr lang="en-GB" altLang="en-US" sz="1400" dirty="0" smtClean="0">
                <a:solidFill>
                  <a:prstClr val="white"/>
                </a:solidFill>
              </a:rPr>
              <a:t>-</a:t>
            </a:r>
            <a:r>
              <a:rPr lang="en-GB" altLang="en-US" sz="1400" dirty="0">
                <a:solidFill>
                  <a:prstClr val="white"/>
                </a:solidFill>
              </a:rPr>
              <a:t>Self-compassion</a:t>
            </a:r>
          </a:p>
          <a:p>
            <a:pPr lvl="0"/>
            <a:r>
              <a:rPr lang="en-GB" altLang="en-US" sz="1400" dirty="0">
                <a:solidFill>
                  <a:prstClr val="white"/>
                </a:solidFill>
              </a:rPr>
              <a:t>-Universal elements of compassion</a:t>
            </a:r>
          </a:p>
          <a:p>
            <a:pPr lvl="0"/>
            <a:r>
              <a:rPr lang="en-GB" altLang="en-US" sz="1400" dirty="0">
                <a:solidFill>
                  <a:prstClr val="white"/>
                </a:solidFill>
              </a:rPr>
              <a:t>- Philosophies and religions</a:t>
            </a:r>
          </a:p>
        </p:txBody>
      </p:sp>
      <p:sp>
        <p:nvSpPr>
          <p:cNvPr id="4" name="Rectangle 3"/>
          <p:cNvSpPr/>
          <p:nvPr/>
        </p:nvSpPr>
        <p:spPr>
          <a:xfrm>
            <a:off x="1520788" y="2777714"/>
            <a:ext cx="6390456" cy="2862322"/>
          </a:xfrm>
          <a:prstGeom prst="rect">
            <a:avLst/>
          </a:prstGeom>
        </p:spPr>
        <p:txBody>
          <a:bodyPr wrap="square">
            <a:spAutoFit/>
          </a:bodyPr>
          <a:lstStyle/>
          <a:p>
            <a:pPr algn="ctr"/>
            <a:r>
              <a:rPr lang="en-GB" altLang="en-US" sz="2000" b="1" dirty="0">
                <a:solidFill>
                  <a:srgbClr val="3366CC"/>
                </a:solidFill>
                <a:latin typeface="Calibri" pitchFamily="34" charset="0"/>
              </a:rPr>
              <a:t>If I were a girl/woman who had FGM how does this event in my life make me feel and </a:t>
            </a:r>
            <a:r>
              <a:rPr lang="en-GB" altLang="en-US" sz="2000" b="1" u="sng" dirty="0">
                <a:solidFill>
                  <a:srgbClr val="3366CC"/>
                </a:solidFill>
                <a:latin typeface="Calibri" pitchFamily="34" charset="0"/>
              </a:rPr>
              <a:t>how has it impacted on the way I treat myself</a:t>
            </a:r>
          </a:p>
          <a:p>
            <a:pPr lvl="0" algn="ctr"/>
            <a:endParaRPr lang="en-GB" altLang="en-US" sz="2000" b="1" dirty="0" smtClean="0">
              <a:solidFill>
                <a:srgbClr val="3366CC"/>
              </a:solidFill>
              <a:latin typeface="Calibri" pitchFamily="34" charset="0"/>
            </a:endParaRPr>
          </a:p>
          <a:p>
            <a:pPr lvl="0" algn="ctr"/>
            <a:r>
              <a:rPr lang="en-GB" altLang="en-US" sz="2000" b="1" dirty="0" smtClean="0">
                <a:solidFill>
                  <a:srgbClr val="3366CC"/>
                </a:solidFill>
                <a:latin typeface="Calibri" pitchFamily="34" charset="0"/>
              </a:rPr>
              <a:t>What </a:t>
            </a:r>
            <a:r>
              <a:rPr lang="en-GB" altLang="en-US" sz="2000" b="1" dirty="0">
                <a:solidFill>
                  <a:srgbClr val="3366CC"/>
                </a:solidFill>
                <a:latin typeface="Calibri" pitchFamily="34" charset="0"/>
              </a:rPr>
              <a:t>are my cultural values on </a:t>
            </a:r>
            <a:r>
              <a:rPr lang="en-GB" altLang="en-US" sz="2000" b="1" dirty="0" smtClean="0">
                <a:solidFill>
                  <a:srgbClr val="3366CC"/>
                </a:solidFill>
                <a:latin typeface="Calibri" pitchFamily="34" charset="0"/>
              </a:rPr>
              <a:t>the FGM issue? How </a:t>
            </a:r>
            <a:r>
              <a:rPr lang="en-GB" altLang="en-US" sz="2000" b="1" dirty="0">
                <a:solidFill>
                  <a:srgbClr val="3366CC"/>
                </a:solidFill>
                <a:latin typeface="Calibri" pitchFamily="34" charset="0"/>
              </a:rPr>
              <a:t>do they differ from </a:t>
            </a:r>
            <a:r>
              <a:rPr lang="en-GB" altLang="en-US" sz="2000" b="1" dirty="0" smtClean="0">
                <a:solidFill>
                  <a:srgbClr val="3366CC"/>
                </a:solidFill>
                <a:latin typeface="Calibri" pitchFamily="34" charset="0"/>
              </a:rPr>
              <a:t>the people who come from cultures that practise FGM and </a:t>
            </a:r>
            <a:r>
              <a:rPr lang="en-GB" altLang="en-US" sz="2000" b="1" dirty="0">
                <a:solidFill>
                  <a:srgbClr val="3366CC"/>
                </a:solidFill>
                <a:latin typeface="Calibri" pitchFamily="34" charset="0"/>
              </a:rPr>
              <a:t>how do they influence my interaction with </a:t>
            </a:r>
            <a:r>
              <a:rPr lang="en-GB" altLang="en-US" sz="2000" b="1" dirty="0" smtClean="0">
                <a:solidFill>
                  <a:srgbClr val="3366CC"/>
                </a:solidFill>
                <a:latin typeface="Calibri" pitchFamily="34" charset="0"/>
              </a:rPr>
              <a:t>them?</a:t>
            </a:r>
          </a:p>
          <a:p>
            <a:pPr lvl="0" algn="ctr"/>
            <a:endParaRPr lang="en-GB" altLang="en-US" sz="2000" b="1" dirty="0">
              <a:solidFill>
                <a:srgbClr val="3366CC"/>
              </a:solidFill>
              <a:latin typeface="Calibri" pitchFamily="34" charset="0"/>
            </a:endParaRPr>
          </a:p>
        </p:txBody>
      </p:sp>
    </p:spTree>
    <p:extLst>
      <p:ext uri="{BB962C8B-B14F-4D97-AF65-F5344CB8AC3E}">
        <p14:creationId xmlns:p14="http://schemas.microsoft.com/office/powerpoint/2010/main" val="413870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14</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10" name="Down Arrow Callout 9"/>
          <p:cNvSpPr/>
          <p:nvPr/>
        </p:nvSpPr>
        <p:spPr>
          <a:xfrm>
            <a:off x="3275856" y="151728"/>
            <a:ext cx="2880320" cy="2304256"/>
          </a:xfrm>
          <a:prstGeom prst="downArrowCallout">
            <a:avLst>
              <a:gd name="adj1" fmla="val 11316"/>
              <a:gd name="adj2" fmla="val 16972"/>
              <a:gd name="adj3" fmla="val 20593"/>
              <a:gd name="adj4" fmla="val 70451"/>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r>
              <a:rPr lang="en-GB" altLang="en-US" sz="1400" b="1" u="sng" dirty="0" smtClean="0">
                <a:solidFill>
                  <a:schemeClr val="bg1"/>
                </a:solidFill>
              </a:rPr>
              <a:t>Cultural Knowledge</a:t>
            </a:r>
          </a:p>
          <a:p>
            <a:pPr lvl="0" algn="ctr"/>
            <a:endParaRPr lang="en-GB" altLang="en-US" sz="1400" dirty="0">
              <a:solidFill>
                <a:prstClr val="white"/>
              </a:solidFill>
            </a:endParaRPr>
          </a:p>
          <a:p>
            <a:r>
              <a:rPr lang="en-GB" altLang="en-US" sz="1400" dirty="0" smtClean="0">
                <a:solidFill>
                  <a:schemeClr val="bg1"/>
                </a:solidFill>
              </a:rPr>
              <a:t>-Cultural compassion beliefs</a:t>
            </a:r>
          </a:p>
          <a:p>
            <a:r>
              <a:rPr lang="en-GB" altLang="en-US" sz="1400" dirty="0" smtClean="0">
                <a:solidFill>
                  <a:schemeClr val="bg1"/>
                </a:solidFill>
              </a:rPr>
              <a:t>-Cultural similarities and differences in understanding compassion</a:t>
            </a:r>
            <a:endParaRPr lang="en-GB" altLang="en-US" sz="1400" dirty="0">
              <a:solidFill>
                <a:schemeClr val="bg1"/>
              </a:solidFill>
            </a:endParaRPr>
          </a:p>
        </p:txBody>
      </p:sp>
      <p:sp>
        <p:nvSpPr>
          <p:cNvPr id="4" name="Rectangle 3"/>
          <p:cNvSpPr/>
          <p:nvPr/>
        </p:nvSpPr>
        <p:spPr>
          <a:xfrm>
            <a:off x="2286000" y="2767281"/>
            <a:ext cx="4572000" cy="2246769"/>
          </a:xfrm>
          <a:prstGeom prst="rect">
            <a:avLst/>
          </a:prstGeom>
        </p:spPr>
        <p:txBody>
          <a:bodyPr>
            <a:spAutoFit/>
          </a:bodyPr>
          <a:lstStyle/>
          <a:p>
            <a:pPr lvl="0" algn="ctr"/>
            <a:r>
              <a:rPr lang="en-GB" altLang="en-US" sz="2000" b="1" dirty="0" smtClean="0">
                <a:solidFill>
                  <a:srgbClr val="3366CC"/>
                </a:solidFill>
                <a:latin typeface="Calibri" pitchFamily="34" charset="0"/>
              </a:rPr>
              <a:t>Do I know enough about the cultural beliefs of the societies which allow/promote the practice of FGM?</a:t>
            </a:r>
          </a:p>
          <a:p>
            <a:pPr lvl="0" algn="ctr"/>
            <a:endParaRPr lang="en-GB" altLang="en-US" sz="2000" b="1" dirty="0">
              <a:solidFill>
                <a:srgbClr val="3366CC"/>
              </a:solidFill>
              <a:latin typeface="Calibri" pitchFamily="34" charset="0"/>
            </a:endParaRPr>
          </a:p>
          <a:p>
            <a:pPr lvl="0" algn="ctr"/>
            <a:r>
              <a:rPr lang="en-GB" altLang="en-US" sz="2000" b="1" dirty="0" smtClean="0">
                <a:solidFill>
                  <a:srgbClr val="3366CC"/>
                </a:solidFill>
                <a:latin typeface="Calibri" pitchFamily="34" charset="0"/>
              </a:rPr>
              <a:t>Do I and those who practise FGM understand compassion in the same way?</a:t>
            </a:r>
            <a:endParaRPr lang="en-GB" altLang="en-US" sz="2000" b="1" dirty="0">
              <a:solidFill>
                <a:srgbClr val="3366CC"/>
              </a:solidFill>
              <a:latin typeface="Calibri" pitchFamily="34" charset="0"/>
            </a:endParaRPr>
          </a:p>
        </p:txBody>
      </p:sp>
    </p:spTree>
    <p:extLst>
      <p:ext uri="{BB962C8B-B14F-4D97-AF65-F5344CB8AC3E}">
        <p14:creationId xmlns:p14="http://schemas.microsoft.com/office/powerpoint/2010/main" val="1803053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15</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10" name="Down Arrow Callout 9"/>
          <p:cNvSpPr/>
          <p:nvPr/>
        </p:nvSpPr>
        <p:spPr>
          <a:xfrm>
            <a:off x="3275856" y="151728"/>
            <a:ext cx="3240360" cy="2304256"/>
          </a:xfrm>
          <a:prstGeom prst="downArrowCallout">
            <a:avLst>
              <a:gd name="adj1" fmla="val 11316"/>
              <a:gd name="adj2" fmla="val 16972"/>
              <a:gd name="adj3" fmla="val 20593"/>
              <a:gd name="adj4" fmla="val 70451"/>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r>
              <a:rPr lang="en-GB" altLang="en-US" sz="1400" b="1" u="sng" dirty="0" smtClean="0">
                <a:solidFill>
                  <a:schemeClr val="bg1"/>
                </a:solidFill>
              </a:rPr>
              <a:t>Cultural Sensitivity</a:t>
            </a:r>
          </a:p>
          <a:p>
            <a:r>
              <a:rPr lang="en-GB" altLang="en-US" sz="1400" smtClean="0">
                <a:solidFill>
                  <a:schemeClr val="bg1"/>
                </a:solidFill>
              </a:rPr>
              <a:t>-</a:t>
            </a:r>
            <a:r>
              <a:rPr lang="en-GB" altLang="en-US" sz="1400" dirty="0" smtClean="0">
                <a:solidFill>
                  <a:schemeClr val="bg1"/>
                </a:solidFill>
              </a:rPr>
              <a:t>Giving and receiving appropriate compassion</a:t>
            </a:r>
          </a:p>
          <a:p>
            <a:r>
              <a:rPr lang="en-GB" altLang="en-US" sz="1400" dirty="0" smtClean="0">
                <a:solidFill>
                  <a:schemeClr val="bg1"/>
                </a:solidFill>
              </a:rPr>
              <a:t>-Forming compassionate  therapeutic relationships </a:t>
            </a:r>
          </a:p>
          <a:p>
            <a:r>
              <a:rPr lang="en-GB" altLang="en-US" sz="1400" dirty="0" smtClean="0">
                <a:solidFill>
                  <a:schemeClr val="bg1"/>
                </a:solidFill>
              </a:rPr>
              <a:t>-Barriers and challenges of compassion</a:t>
            </a:r>
            <a:endParaRPr lang="en-GB" altLang="en-US" sz="1400" dirty="0">
              <a:solidFill>
                <a:schemeClr val="bg1"/>
              </a:solidFill>
            </a:endParaRPr>
          </a:p>
        </p:txBody>
      </p:sp>
      <p:sp>
        <p:nvSpPr>
          <p:cNvPr id="2" name="TextBox 1"/>
          <p:cNvSpPr txBox="1"/>
          <p:nvPr/>
        </p:nvSpPr>
        <p:spPr>
          <a:xfrm>
            <a:off x="1590388" y="2708920"/>
            <a:ext cx="6624736" cy="4093428"/>
          </a:xfrm>
          <a:prstGeom prst="rect">
            <a:avLst/>
          </a:prstGeom>
          <a:noFill/>
        </p:spPr>
        <p:txBody>
          <a:bodyPr wrap="square" rtlCol="0">
            <a:spAutoFit/>
          </a:bodyPr>
          <a:lstStyle/>
          <a:p>
            <a:pPr lvl="0" algn="ctr"/>
            <a:r>
              <a:rPr lang="en-GB" altLang="en-US" sz="2000" b="1" dirty="0">
                <a:solidFill>
                  <a:srgbClr val="3366CC"/>
                </a:solidFill>
                <a:latin typeface="Calibri" pitchFamily="34" charset="0"/>
              </a:rPr>
              <a:t>How can I best communicate and connect with </a:t>
            </a:r>
            <a:r>
              <a:rPr lang="en-GB" altLang="en-US" sz="2000" b="1" dirty="0" smtClean="0">
                <a:solidFill>
                  <a:srgbClr val="3366CC"/>
                </a:solidFill>
                <a:latin typeface="Calibri" pitchFamily="34" charset="0"/>
              </a:rPr>
              <a:t>a </a:t>
            </a:r>
            <a:r>
              <a:rPr lang="en-GB" altLang="en-US" sz="2000" b="1" dirty="0" smtClean="0">
                <a:solidFill>
                  <a:srgbClr val="3366CC"/>
                </a:solidFill>
                <a:latin typeface="Calibri" pitchFamily="34" charset="0"/>
              </a:rPr>
              <a:t>mother, </a:t>
            </a:r>
            <a:r>
              <a:rPr lang="en-GB" altLang="en-US" sz="2000" b="1" dirty="0" smtClean="0">
                <a:solidFill>
                  <a:srgbClr val="3366CC"/>
                </a:solidFill>
                <a:latin typeface="Calibri" pitchFamily="34" charset="0"/>
              </a:rPr>
              <a:t>who </a:t>
            </a:r>
            <a:r>
              <a:rPr lang="en-GB" altLang="en-US" sz="2000" b="1" dirty="0" smtClean="0">
                <a:solidFill>
                  <a:srgbClr val="3366CC"/>
                </a:solidFill>
                <a:latin typeface="Calibri" pitchFamily="34" charset="0"/>
              </a:rPr>
              <a:t>now I know, </a:t>
            </a:r>
            <a:r>
              <a:rPr lang="en-GB" altLang="en-US" sz="2000" b="1" dirty="0" smtClean="0">
                <a:solidFill>
                  <a:srgbClr val="3366CC"/>
                </a:solidFill>
                <a:latin typeface="Calibri" pitchFamily="34" charset="0"/>
              </a:rPr>
              <a:t>had taken her 10 year old daughter to have FGM?</a:t>
            </a:r>
            <a:endParaRPr lang="en-GB" altLang="en-US" sz="2000" b="1" dirty="0">
              <a:solidFill>
                <a:srgbClr val="3366CC"/>
              </a:solidFill>
              <a:latin typeface="Calibri" pitchFamily="34" charset="0"/>
            </a:endParaRPr>
          </a:p>
          <a:p>
            <a:pPr algn="ctr"/>
            <a:endParaRPr lang="en-GB" altLang="en-US" sz="2000" b="1" dirty="0" smtClean="0">
              <a:solidFill>
                <a:srgbClr val="3366CC"/>
              </a:solidFill>
              <a:latin typeface="Calibri" pitchFamily="34" charset="0"/>
            </a:endParaRPr>
          </a:p>
          <a:p>
            <a:pPr algn="ctr"/>
            <a:r>
              <a:rPr lang="en-GB" altLang="en-US" sz="2000" b="1" dirty="0" smtClean="0">
                <a:solidFill>
                  <a:srgbClr val="3366CC"/>
                </a:solidFill>
                <a:latin typeface="Calibri" pitchFamily="34" charset="0"/>
              </a:rPr>
              <a:t>Do </a:t>
            </a:r>
            <a:r>
              <a:rPr lang="en-GB" altLang="en-US" sz="2000" b="1" dirty="0">
                <a:solidFill>
                  <a:srgbClr val="3366CC"/>
                </a:solidFill>
                <a:latin typeface="Calibri" pitchFamily="34" charset="0"/>
              </a:rPr>
              <a:t>I have the courage to be compassionate to </a:t>
            </a:r>
            <a:r>
              <a:rPr lang="en-GB" altLang="en-US" sz="2000" b="1" dirty="0" smtClean="0">
                <a:solidFill>
                  <a:srgbClr val="3366CC"/>
                </a:solidFill>
                <a:latin typeface="Calibri" pitchFamily="34" charset="0"/>
              </a:rPr>
              <a:t>this mother  </a:t>
            </a:r>
            <a:r>
              <a:rPr lang="en-GB" altLang="en-US" sz="2000" b="1" dirty="0">
                <a:solidFill>
                  <a:srgbClr val="3366CC"/>
                </a:solidFill>
                <a:latin typeface="Calibri" pitchFamily="34" charset="0"/>
              </a:rPr>
              <a:t>whose world views and values are different to mine?</a:t>
            </a:r>
          </a:p>
          <a:p>
            <a:pPr lvl="0" algn="ctr"/>
            <a:endParaRPr lang="en-GB" altLang="en-US" sz="2000" b="1" dirty="0" smtClean="0">
              <a:solidFill>
                <a:srgbClr val="3366CC"/>
              </a:solidFill>
              <a:latin typeface="Calibri" pitchFamily="34" charset="0"/>
            </a:endParaRPr>
          </a:p>
          <a:p>
            <a:pPr algn="ctr"/>
            <a:r>
              <a:rPr lang="en-GB" altLang="en-US" sz="2000" b="1" dirty="0">
                <a:solidFill>
                  <a:srgbClr val="3366CC"/>
                </a:solidFill>
                <a:latin typeface="Calibri" pitchFamily="34" charset="0"/>
              </a:rPr>
              <a:t>How can I gain </a:t>
            </a:r>
            <a:r>
              <a:rPr lang="en-GB" altLang="en-US" sz="2000" b="1" dirty="0" smtClean="0">
                <a:solidFill>
                  <a:srgbClr val="3366CC"/>
                </a:solidFill>
                <a:latin typeface="Calibri" pitchFamily="34" charset="0"/>
              </a:rPr>
              <a:t>the trust of </a:t>
            </a:r>
            <a:endParaRPr lang="en-GB" altLang="en-US" sz="2000" b="1" dirty="0">
              <a:solidFill>
                <a:srgbClr val="3366CC"/>
              </a:solidFill>
              <a:latin typeface="Calibri" pitchFamily="34" charset="0"/>
            </a:endParaRPr>
          </a:p>
          <a:p>
            <a:pPr lvl="0" algn="ctr"/>
            <a:r>
              <a:rPr lang="en-GB" altLang="en-US" sz="2000" b="1" dirty="0" smtClean="0">
                <a:solidFill>
                  <a:srgbClr val="3366CC"/>
                </a:solidFill>
                <a:latin typeface="Calibri" pitchFamily="34" charset="0"/>
              </a:rPr>
              <a:t>a woman who had FGM and has been admitted with long standing complications and who is scared and embarrassed to speak about her condition? </a:t>
            </a:r>
            <a:endParaRPr lang="en-GB" altLang="en-US" sz="2000" b="1" dirty="0">
              <a:solidFill>
                <a:srgbClr val="3366CC"/>
              </a:solidFill>
              <a:latin typeface="Calibri" pitchFamily="34" charset="0"/>
            </a:endParaRPr>
          </a:p>
          <a:p>
            <a:pPr lvl="0" algn="ctr"/>
            <a:endParaRPr lang="en-GB" altLang="en-US" sz="2000" b="1" dirty="0" smtClean="0">
              <a:solidFill>
                <a:srgbClr val="3366CC"/>
              </a:solidFill>
              <a:latin typeface="Calibri" pitchFamily="34" charset="0"/>
            </a:endParaRPr>
          </a:p>
          <a:p>
            <a:pPr lvl="0" algn="ctr"/>
            <a:endParaRPr lang="en-GB" altLang="en-US" sz="2000" b="1" dirty="0" smtClean="0">
              <a:solidFill>
                <a:srgbClr val="3366CC"/>
              </a:solidFill>
              <a:latin typeface="Calibri" pitchFamily="34" charset="0"/>
            </a:endParaRPr>
          </a:p>
        </p:txBody>
      </p:sp>
    </p:spTree>
    <p:extLst>
      <p:ext uri="{BB962C8B-B14F-4D97-AF65-F5344CB8AC3E}">
        <p14:creationId xmlns:p14="http://schemas.microsoft.com/office/powerpoint/2010/main" val="3561904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16</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10" name="Down Arrow Callout 9"/>
          <p:cNvSpPr/>
          <p:nvPr/>
        </p:nvSpPr>
        <p:spPr>
          <a:xfrm>
            <a:off x="3275856" y="151728"/>
            <a:ext cx="2880320" cy="2304256"/>
          </a:xfrm>
          <a:prstGeom prst="downArrowCallout">
            <a:avLst>
              <a:gd name="adj1" fmla="val 11316"/>
              <a:gd name="adj2" fmla="val 16972"/>
              <a:gd name="adj3" fmla="val 20593"/>
              <a:gd name="adj4" fmla="val 70451"/>
            </a:avLst>
          </a:prstGeom>
          <a:solidFill>
            <a:srgbClr val="002060"/>
          </a:solidFill>
          <a:ln>
            <a:solidFill>
              <a:srgbClr val="002060"/>
            </a:solidFill>
          </a:ln>
        </p:spPr>
        <p:style>
          <a:lnRef idx="2">
            <a:schemeClr val="accent1">
              <a:shade val="50000"/>
            </a:schemeClr>
          </a:lnRef>
          <a:fillRef idx="1003">
            <a:schemeClr val="dk2"/>
          </a:fillRef>
          <a:effectRef idx="0">
            <a:schemeClr val="accent1"/>
          </a:effectRef>
          <a:fontRef idx="minor">
            <a:schemeClr val="lt1"/>
          </a:fontRef>
        </p:style>
        <p:txBody>
          <a:bodyPr anchor="ctr"/>
          <a:lstStyle/>
          <a:p>
            <a:r>
              <a:rPr lang="en-GB" altLang="en-US" sz="1400" b="1" u="sng" dirty="0" smtClean="0">
                <a:solidFill>
                  <a:schemeClr val="bg1"/>
                </a:solidFill>
              </a:rPr>
              <a:t>Cultural Competence</a:t>
            </a:r>
          </a:p>
          <a:p>
            <a:pPr lvl="0" algn="ctr"/>
            <a:endParaRPr lang="en-GB" altLang="en-US" sz="1400" dirty="0">
              <a:solidFill>
                <a:prstClr val="white"/>
              </a:solidFill>
            </a:endParaRPr>
          </a:p>
          <a:p>
            <a:r>
              <a:rPr lang="en-GB" altLang="en-US" sz="1400" dirty="0" smtClean="0">
                <a:solidFill>
                  <a:schemeClr val="bg1"/>
                </a:solidFill>
              </a:rPr>
              <a:t>Compassionate assessment</a:t>
            </a:r>
          </a:p>
          <a:p>
            <a:r>
              <a:rPr lang="en-GB" altLang="en-US" sz="1400" dirty="0" smtClean="0">
                <a:solidFill>
                  <a:schemeClr val="bg1"/>
                </a:solidFill>
              </a:rPr>
              <a:t>-Compassionate care giving</a:t>
            </a:r>
          </a:p>
          <a:p>
            <a:r>
              <a:rPr lang="en-GB" altLang="en-US" sz="1400" dirty="0" smtClean="0">
                <a:solidFill>
                  <a:schemeClr val="bg1"/>
                </a:solidFill>
              </a:rPr>
              <a:t>-Courage and compassion</a:t>
            </a:r>
          </a:p>
          <a:p>
            <a:r>
              <a:rPr lang="en-GB" altLang="en-US" sz="1400" dirty="0" smtClean="0">
                <a:solidFill>
                  <a:schemeClr val="bg1"/>
                </a:solidFill>
              </a:rPr>
              <a:t>-Barriers and challenges of compassion</a:t>
            </a:r>
            <a:endParaRPr lang="en-GB" altLang="en-US" sz="1400" dirty="0">
              <a:solidFill>
                <a:schemeClr val="bg1"/>
              </a:solidFill>
            </a:endParaRPr>
          </a:p>
        </p:txBody>
      </p:sp>
      <p:sp>
        <p:nvSpPr>
          <p:cNvPr id="2" name="TextBox 1"/>
          <p:cNvSpPr txBox="1"/>
          <p:nvPr/>
        </p:nvSpPr>
        <p:spPr>
          <a:xfrm>
            <a:off x="1115616" y="2708920"/>
            <a:ext cx="7200800" cy="3170099"/>
          </a:xfrm>
          <a:prstGeom prst="rect">
            <a:avLst/>
          </a:prstGeom>
          <a:noFill/>
        </p:spPr>
        <p:txBody>
          <a:bodyPr wrap="square" rtlCol="0">
            <a:spAutoFit/>
          </a:bodyPr>
          <a:lstStyle/>
          <a:p>
            <a:pPr lvl="0" algn="ctr"/>
            <a:r>
              <a:rPr lang="en-GB" altLang="en-US" sz="2000" b="1" dirty="0">
                <a:solidFill>
                  <a:srgbClr val="3366CC"/>
                </a:solidFill>
                <a:latin typeface="Calibri" pitchFamily="34" charset="0"/>
              </a:rPr>
              <a:t>How can I provide care that is competent, compassionate and acceptable? </a:t>
            </a:r>
          </a:p>
          <a:p>
            <a:pPr lvl="0" algn="ctr"/>
            <a:endParaRPr lang="en-GB" altLang="en-US" sz="2000" b="1" dirty="0" smtClean="0">
              <a:solidFill>
                <a:srgbClr val="3366CC"/>
              </a:solidFill>
              <a:latin typeface="Calibri" pitchFamily="34" charset="0"/>
            </a:endParaRPr>
          </a:p>
          <a:p>
            <a:pPr lvl="0" algn="ctr"/>
            <a:r>
              <a:rPr lang="en-GB" altLang="en-US" sz="2000" b="1" dirty="0" smtClean="0">
                <a:solidFill>
                  <a:srgbClr val="3366CC"/>
                </a:solidFill>
                <a:latin typeface="Calibri" pitchFamily="34" charset="0"/>
              </a:rPr>
              <a:t>Are </a:t>
            </a:r>
            <a:r>
              <a:rPr lang="en-GB" altLang="en-US" sz="2000" b="1" dirty="0">
                <a:solidFill>
                  <a:srgbClr val="3366CC"/>
                </a:solidFill>
                <a:latin typeface="Calibri" pitchFamily="34" charset="0"/>
              </a:rPr>
              <a:t>there any professional and /or organisational structures and practices which exclude and /or discriminate about the client? </a:t>
            </a:r>
          </a:p>
          <a:p>
            <a:pPr lvl="0" algn="ctr"/>
            <a:endParaRPr lang="en-GB" altLang="en-US" sz="2000" b="1" dirty="0" smtClean="0">
              <a:solidFill>
                <a:srgbClr val="3366CC"/>
              </a:solidFill>
              <a:latin typeface="Calibri" pitchFamily="34" charset="0"/>
            </a:endParaRPr>
          </a:p>
          <a:p>
            <a:pPr lvl="0" algn="ctr"/>
            <a:r>
              <a:rPr lang="en-GB" altLang="en-US" sz="2000" b="1" dirty="0" smtClean="0">
                <a:solidFill>
                  <a:srgbClr val="3366CC"/>
                </a:solidFill>
                <a:latin typeface="Calibri" pitchFamily="34" charset="0"/>
              </a:rPr>
              <a:t>Do </a:t>
            </a:r>
            <a:r>
              <a:rPr lang="en-GB" altLang="en-US" sz="2000" b="1" dirty="0">
                <a:solidFill>
                  <a:srgbClr val="3366CC"/>
                </a:solidFill>
                <a:latin typeface="Calibri" pitchFamily="34" charset="0"/>
              </a:rPr>
              <a:t>I have the courage to challenge them? </a:t>
            </a:r>
          </a:p>
          <a:p>
            <a:pPr lvl="0" algn="ctr"/>
            <a:endParaRPr lang="en-GB" altLang="en-US" sz="2000" b="1" dirty="0" smtClean="0">
              <a:solidFill>
                <a:srgbClr val="3366CC"/>
              </a:solidFill>
              <a:latin typeface="Calibri" pitchFamily="34" charset="0"/>
            </a:endParaRPr>
          </a:p>
          <a:p>
            <a:pPr lvl="0" algn="ctr"/>
            <a:r>
              <a:rPr lang="en-GB" altLang="en-US" sz="2000" b="1" dirty="0" smtClean="0">
                <a:solidFill>
                  <a:srgbClr val="3366CC"/>
                </a:solidFill>
                <a:latin typeface="Calibri" pitchFamily="34" charset="0"/>
              </a:rPr>
              <a:t>Do </a:t>
            </a:r>
            <a:r>
              <a:rPr lang="en-GB" altLang="en-US" sz="2000" b="1" dirty="0">
                <a:solidFill>
                  <a:srgbClr val="3366CC"/>
                </a:solidFill>
                <a:latin typeface="Calibri" pitchFamily="34" charset="0"/>
              </a:rPr>
              <a:t>I have the wisdom and courage to challenge substandard, insensitive and unkind care which I encounter?</a:t>
            </a:r>
          </a:p>
        </p:txBody>
      </p:sp>
    </p:spTree>
    <p:extLst>
      <p:ext uri="{BB962C8B-B14F-4D97-AF65-F5344CB8AC3E}">
        <p14:creationId xmlns:p14="http://schemas.microsoft.com/office/powerpoint/2010/main" val="1478132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17</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1834504" y="1527693"/>
            <a:ext cx="6755622" cy="3539430"/>
          </a:xfrm>
          <a:prstGeom prst="rect">
            <a:avLst/>
          </a:prstGeom>
          <a:noFill/>
        </p:spPr>
        <p:txBody>
          <a:bodyPr wrap="square" rtlCol="0">
            <a:spAutoFit/>
          </a:bodyPr>
          <a:lstStyle/>
          <a:p>
            <a:r>
              <a:rPr lang="en-GB" sz="3200" b="1" dirty="0" smtClean="0">
                <a:solidFill>
                  <a:schemeClr val="accent5"/>
                </a:solidFill>
                <a:latin typeface="Calibri" panose="020F0502020204030204" pitchFamily="34" charset="0"/>
                <a:cs typeface="Calibri" panose="020F0502020204030204" pitchFamily="34" charset="0"/>
              </a:rPr>
              <a:t>TIME FOR ACTION !</a:t>
            </a:r>
          </a:p>
          <a:p>
            <a:endParaRPr lang="en-GB" sz="2000" dirty="0" smtClean="0">
              <a:solidFill>
                <a:schemeClr val="accent5"/>
              </a:solidFill>
              <a:latin typeface="Calibri" panose="020F0502020204030204" pitchFamily="34" charset="0"/>
              <a:cs typeface="Calibri" panose="020F0502020204030204" pitchFamily="34" charset="0"/>
            </a:endParaRPr>
          </a:p>
          <a:p>
            <a:r>
              <a:rPr lang="en-GB" sz="2000" dirty="0" smtClean="0">
                <a:solidFill>
                  <a:schemeClr val="accent5"/>
                </a:solidFill>
                <a:latin typeface="Calibri" panose="020F0502020204030204" pitchFamily="34" charset="0"/>
                <a:cs typeface="Calibri" panose="020F0502020204030204" pitchFamily="34" charset="0"/>
              </a:rPr>
              <a:t>In your groups take 5 minutes to answer these questions AND MAKE A PLAN FOR ONE ACTION …</a:t>
            </a:r>
          </a:p>
          <a:p>
            <a:endParaRPr lang="en-GB" dirty="0">
              <a:solidFill>
                <a:schemeClr val="accent5"/>
              </a:solidFill>
              <a:latin typeface="Calibri" panose="020F0502020204030204" pitchFamily="34" charset="0"/>
              <a:cs typeface="Calibri" panose="020F0502020204030204" pitchFamily="34" charset="0"/>
            </a:endParaRPr>
          </a:p>
          <a:p>
            <a:endParaRPr lang="en-GB" dirty="0">
              <a:solidFill>
                <a:schemeClr val="accent5"/>
              </a:solidFill>
              <a:latin typeface="Calibri" panose="020F0502020204030204" pitchFamily="34" charset="0"/>
              <a:cs typeface="Calibri" panose="020F0502020204030204" pitchFamily="34" charset="0"/>
            </a:endParaRPr>
          </a:p>
          <a:p>
            <a:pPr marL="285750" indent="-285750">
              <a:buFontTx/>
              <a:buChar char="-"/>
            </a:pPr>
            <a:r>
              <a:rPr lang="en-GB" sz="2000" b="1" dirty="0">
                <a:solidFill>
                  <a:schemeClr val="accent5"/>
                </a:solidFill>
                <a:latin typeface="Calibri" panose="020F0502020204030204" pitchFamily="34" charset="0"/>
                <a:cs typeface="Calibri" panose="020F0502020204030204" pitchFamily="34" charset="0"/>
              </a:rPr>
              <a:t>What can YOU do about </a:t>
            </a:r>
            <a:r>
              <a:rPr lang="en-GB" sz="2000" b="1" dirty="0" smtClean="0">
                <a:solidFill>
                  <a:schemeClr val="accent5"/>
                </a:solidFill>
                <a:latin typeface="Calibri" panose="020F0502020204030204" pitchFamily="34" charset="0"/>
                <a:cs typeface="Calibri" panose="020F0502020204030204" pitchFamily="34" charset="0"/>
              </a:rPr>
              <a:t>FGM? </a:t>
            </a:r>
          </a:p>
          <a:p>
            <a:endParaRPr lang="en-GB" sz="2000" b="1" dirty="0" smtClean="0">
              <a:solidFill>
                <a:schemeClr val="accent5"/>
              </a:solidFill>
              <a:latin typeface="Calibri" panose="020F0502020204030204" pitchFamily="34" charset="0"/>
              <a:cs typeface="Calibri" panose="020F0502020204030204" pitchFamily="34" charset="0"/>
            </a:endParaRPr>
          </a:p>
          <a:p>
            <a:pPr marL="285750" indent="-285750">
              <a:buFontTx/>
              <a:buChar char="-"/>
            </a:pPr>
            <a:r>
              <a:rPr lang="en-GB" sz="2000" b="1" dirty="0" smtClean="0">
                <a:solidFill>
                  <a:schemeClr val="accent5"/>
                </a:solidFill>
                <a:latin typeface="Calibri" panose="020F0502020204030204" pitchFamily="34" charset="0"/>
                <a:cs typeface="Calibri" panose="020F0502020204030204" pitchFamily="34" charset="0"/>
              </a:rPr>
              <a:t>What </a:t>
            </a:r>
            <a:r>
              <a:rPr lang="en-GB" sz="2000" b="1" dirty="0">
                <a:solidFill>
                  <a:schemeClr val="accent5"/>
                </a:solidFill>
                <a:latin typeface="Calibri" panose="020F0502020204030204" pitchFamily="34" charset="0"/>
                <a:cs typeface="Calibri" panose="020F0502020204030204" pitchFamily="34" charset="0"/>
              </a:rPr>
              <a:t>will YOU do about </a:t>
            </a:r>
            <a:r>
              <a:rPr lang="en-GB" sz="2000" b="1" dirty="0" smtClean="0">
                <a:solidFill>
                  <a:schemeClr val="accent5"/>
                </a:solidFill>
                <a:latin typeface="Calibri" panose="020F0502020204030204" pitchFamily="34" charset="0"/>
                <a:cs typeface="Calibri" panose="020F0502020204030204" pitchFamily="34" charset="0"/>
              </a:rPr>
              <a:t>FGM?</a:t>
            </a:r>
            <a:endParaRPr lang="en-GB" sz="2000" b="1" dirty="0">
              <a:solidFill>
                <a:schemeClr val="accent5"/>
              </a:solidFill>
              <a:latin typeface="Calibri" panose="020F0502020204030204" pitchFamily="34" charset="0"/>
              <a:cs typeface="Calibri" panose="020F0502020204030204" pitchFamily="34" charset="0"/>
            </a:endParaRPr>
          </a:p>
          <a:p>
            <a:pPr marL="285750" indent="-285750">
              <a:buFontTx/>
              <a:buChar char="-"/>
            </a:pPr>
            <a:endParaRPr lang="en-GB" dirty="0"/>
          </a:p>
          <a:p>
            <a:endParaRPr lang="en-GB" dirty="0"/>
          </a:p>
        </p:txBody>
      </p:sp>
    </p:spTree>
    <p:extLst>
      <p:ext uri="{BB962C8B-B14F-4D97-AF65-F5344CB8AC3E}">
        <p14:creationId xmlns:p14="http://schemas.microsoft.com/office/powerpoint/2010/main" val="403054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18</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1860888" y="1050995"/>
            <a:ext cx="6912014" cy="4985980"/>
          </a:xfrm>
          <a:prstGeom prst="rect">
            <a:avLst/>
          </a:prstGeom>
          <a:noFill/>
        </p:spPr>
        <p:txBody>
          <a:bodyPr wrap="square" rtlCol="0">
            <a:spAutoFit/>
          </a:bodyPr>
          <a:lstStyle/>
          <a:p>
            <a:r>
              <a:rPr lang="en-GB" b="1" dirty="0" smtClean="0">
                <a:solidFill>
                  <a:schemeClr val="accent1"/>
                </a:solidFill>
              </a:rPr>
              <a:t>Bringing </a:t>
            </a:r>
            <a:r>
              <a:rPr lang="en-GB" b="1" dirty="0">
                <a:solidFill>
                  <a:schemeClr val="accent1"/>
                </a:solidFill>
              </a:rPr>
              <a:t>an end to FGM requires changes in attitudes and behaviour at all levels of society</a:t>
            </a:r>
            <a:r>
              <a:rPr lang="en-GB" dirty="0">
                <a:solidFill>
                  <a:schemeClr val="accent1"/>
                </a:solidFill>
              </a:rPr>
              <a:t>. As long as FGM is considered a passage into womanhood and essential for marriage, women will continue to get their daughters cut. Women and girls need to reject FGM, and </a:t>
            </a:r>
            <a:r>
              <a:rPr lang="en-GB" b="1" dirty="0">
                <a:solidFill>
                  <a:schemeClr val="accent1"/>
                </a:solidFill>
              </a:rPr>
              <a:t>this will only be possible if men and boys also oppose the practice</a:t>
            </a:r>
            <a:r>
              <a:rPr lang="en-GB" dirty="0">
                <a:solidFill>
                  <a:schemeClr val="accent1"/>
                </a:solidFill>
              </a:rPr>
              <a:t> and openly declare that they will marry girls who have not been cut. </a:t>
            </a:r>
            <a:endParaRPr lang="en-GB" dirty="0" smtClean="0">
              <a:solidFill>
                <a:schemeClr val="accent1"/>
              </a:solidFill>
            </a:endParaRPr>
          </a:p>
          <a:p>
            <a:endParaRPr lang="en-GB" sz="1600" dirty="0"/>
          </a:p>
          <a:p>
            <a:r>
              <a:rPr lang="en-GB" sz="2000" dirty="0">
                <a:solidFill>
                  <a:schemeClr val="accent5"/>
                </a:solidFill>
              </a:rPr>
              <a:t>For this to happen, individuals </a:t>
            </a:r>
            <a:r>
              <a:rPr lang="en-GB" sz="2000" b="1" dirty="0">
                <a:solidFill>
                  <a:schemeClr val="accent5"/>
                </a:solidFill>
              </a:rPr>
              <a:t>-</a:t>
            </a:r>
            <a:r>
              <a:rPr lang="en-GB" sz="2000" dirty="0">
                <a:solidFill>
                  <a:schemeClr val="accent5"/>
                </a:solidFill>
              </a:rPr>
              <a:t> </a:t>
            </a:r>
            <a:r>
              <a:rPr lang="en-GB" sz="2000" b="1" dirty="0">
                <a:solidFill>
                  <a:schemeClr val="accent5"/>
                </a:solidFill>
              </a:rPr>
              <a:t>both men and women - need to have the confidence to voice their opinions</a:t>
            </a:r>
            <a:r>
              <a:rPr lang="en-GB" sz="2000" dirty="0">
                <a:solidFill>
                  <a:schemeClr val="accent5"/>
                </a:solidFill>
              </a:rPr>
              <a:t>, and communities must openly discuss the issue and together decide to abandon the practice. This openness is also key to ensuring that girls and their families who reject FGM do not experience negative social consequences as a result.</a:t>
            </a:r>
          </a:p>
          <a:p>
            <a:endParaRPr lang="en-GB" dirty="0"/>
          </a:p>
          <a:p>
            <a:endParaRPr lang="en-GB" dirty="0"/>
          </a:p>
        </p:txBody>
      </p:sp>
      <p:sp>
        <p:nvSpPr>
          <p:cNvPr id="4" name="TextBox 3"/>
          <p:cNvSpPr txBox="1"/>
          <p:nvPr/>
        </p:nvSpPr>
        <p:spPr>
          <a:xfrm>
            <a:off x="2987824" y="404664"/>
            <a:ext cx="4608512" cy="646331"/>
          </a:xfrm>
          <a:prstGeom prst="rect">
            <a:avLst/>
          </a:prstGeom>
          <a:noFill/>
        </p:spPr>
        <p:txBody>
          <a:bodyPr wrap="square" rtlCol="0">
            <a:spAutoFit/>
          </a:bodyPr>
          <a:lstStyle/>
          <a:p>
            <a:r>
              <a:rPr lang="en-GB" b="1" dirty="0">
                <a:solidFill>
                  <a:schemeClr val="tx2"/>
                </a:solidFill>
              </a:rPr>
              <a:t>ActionAid's approach to FGM</a:t>
            </a:r>
          </a:p>
          <a:p>
            <a:endParaRPr lang="en-GB" dirty="0"/>
          </a:p>
        </p:txBody>
      </p:sp>
    </p:spTree>
    <p:extLst>
      <p:ext uri="{BB962C8B-B14F-4D97-AF65-F5344CB8AC3E}">
        <p14:creationId xmlns:p14="http://schemas.microsoft.com/office/powerpoint/2010/main" val="3254336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19</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683568" y="2060848"/>
            <a:ext cx="7704856" cy="646331"/>
          </a:xfrm>
          <a:prstGeom prst="rect">
            <a:avLst/>
          </a:prstGeom>
          <a:noFill/>
        </p:spPr>
        <p:txBody>
          <a:bodyPr wrap="square" rtlCol="0">
            <a:spAutoFit/>
          </a:bodyPr>
          <a:lstStyle/>
          <a:p>
            <a:endParaRPr lang="en-GB" dirty="0"/>
          </a:p>
          <a:p>
            <a:endParaRPr lang="en-GB" dirty="0"/>
          </a:p>
        </p:txBody>
      </p:sp>
      <p:sp>
        <p:nvSpPr>
          <p:cNvPr id="2" name="Rectangle 1"/>
          <p:cNvSpPr/>
          <p:nvPr/>
        </p:nvSpPr>
        <p:spPr>
          <a:xfrm>
            <a:off x="1836450" y="889844"/>
            <a:ext cx="6551973" cy="4031873"/>
          </a:xfrm>
          <a:prstGeom prst="rect">
            <a:avLst/>
          </a:prstGeom>
        </p:spPr>
        <p:txBody>
          <a:bodyPr wrap="square">
            <a:spAutoFit/>
          </a:bodyPr>
          <a:lstStyle/>
          <a:p>
            <a:r>
              <a:rPr lang="en-GB" sz="2000" dirty="0">
                <a:solidFill>
                  <a:schemeClr val="accent1"/>
                </a:solidFill>
                <a:latin typeface="Calibri" panose="020F0502020204030204" pitchFamily="34" charset="0"/>
                <a:cs typeface="Calibri" panose="020F0502020204030204" pitchFamily="34" charset="0"/>
              </a:rPr>
              <a:t>To achieve this, we provide direct support to women and girls who have escaped mutilation, through our </a:t>
            </a:r>
            <a:r>
              <a:rPr lang="en-GB" sz="2000" b="1" dirty="0">
                <a:solidFill>
                  <a:schemeClr val="accent1"/>
                </a:solidFill>
                <a:latin typeface="Calibri" panose="020F0502020204030204" pitchFamily="34" charset="0"/>
                <a:cs typeface="Calibri" panose="020F0502020204030204" pitchFamily="34" charset="0"/>
              </a:rPr>
              <a:t>rescue centres, safe houses and girls clubs</a:t>
            </a:r>
            <a:r>
              <a:rPr lang="en-GB" sz="2000" dirty="0">
                <a:solidFill>
                  <a:schemeClr val="accent1"/>
                </a:solidFill>
                <a:latin typeface="Calibri" panose="020F0502020204030204" pitchFamily="34" charset="0"/>
                <a:cs typeface="Calibri" panose="020F0502020204030204" pitchFamily="34" charset="0"/>
              </a:rPr>
              <a:t>. To bring about change from within, we talk openly with women, men, boys and girls about the damaging impacts of FGM, as well as influential members of the community, such as traditional elders and religious leaders. </a:t>
            </a:r>
            <a:endParaRPr lang="en-GB" sz="2000" dirty="0" smtClean="0">
              <a:solidFill>
                <a:schemeClr val="accent1"/>
              </a:solidFill>
              <a:latin typeface="Calibri" panose="020F0502020204030204" pitchFamily="34" charset="0"/>
              <a:cs typeface="Calibri" panose="020F0502020204030204" pitchFamily="34" charset="0"/>
            </a:endParaRPr>
          </a:p>
          <a:p>
            <a:endParaRPr lang="en-GB" dirty="0">
              <a:solidFill>
                <a:schemeClr val="accent1"/>
              </a:solidFill>
              <a:latin typeface="Calibri" panose="020F0502020204030204" pitchFamily="34" charset="0"/>
              <a:cs typeface="Calibri" panose="020F0502020204030204" pitchFamily="34" charset="0"/>
            </a:endParaRPr>
          </a:p>
          <a:p>
            <a:r>
              <a:rPr lang="en-GB" sz="2000" dirty="0" smtClean="0">
                <a:solidFill>
                  <a:schemeClr val="accent5"/>
                </a:solidFill>
                <a:latin typeface="Calibri" panose="020F0502020204030204" pitchFamily="34" charset="0"/>
                <a:cs typeface="Calibri" panose="020F0502020204030204" pitchFamily="34" charset="0"/>
              </a:rPr>
              <a:t>We </a:t>
            </a:r>
            <a:r>
              <a:rPr lang="en-GB" sz="2000" dirty="0">
                <a:solidFill>
                  <a:schemeClr val="accent5"/>
                </a:solidFill>
                <a:latin typeface="Calibri" panose="020F0502020204030204" pitchFamily="34" charset="0"/>
                <a:cs typeface="Calibri" panose="020F0502020204030204" pitchFamily="34" charset="0"/>
              </a:rPr>
              <a:t>work closely with each of these groups and offer them </a:t>
            </a:r>
            <a:r>
              <a:rPr lang="en-GB" sz="2000" b="1" dirty="0">
                <a:solidFill>
                  <a:schemeClr val="accent5"/>
                </a:solidFill>
                <a:latin typeface="Calibri" panose="020F0502020204030204" pitchFamily="34" charset="0"/>
                <a:cs typeface="Calibri" panose="020F0502020204030204" pitchFamily="34" charset="0"/>
              </a:rPr>
              <a:t>training in the specific skills they need</a:t>
            </a:r>
            <a:r>
              <a:rPr lang="en-GB" sz="2000" dirty="0">
                <a:solidFill>
                  <a:schemeClr val="accent5"/>
                </a:solidFill>
                <a:latin typeface="Calibri" panose="020F0502020204030204" pitchFamily="34" charset="0"/>
                <a:cs typeface="Calibri" panose="020F0502020204030204" pitchFamily="34" charset="0"/>
              </a:rPr>
              <a:t> to speak out and influence others, so that eventually whole communities say no to FGM.</a:t>
            </a:r>
          </a:p>
          <a:p>
            <a:endParaRPr lang="en-GB" dirty="0"/>
          </a:p>
        </p:txBody>
      </p:sp>
    </p:spTree>
    <p:extLst>
      <p:ext uri="{BB962C8B-B14F-4D97-AF65-F5344CB8AC3E}">
        <p14:creationId xmlns:p14="http://schemas.microsoft.com/office/powerpoint/2010/main" val="2461238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81691843"/>
              </p:ext>
            </p:extLst>
          </p:nvPr>
        </p:nvGraphicFramePr>
        <p:xfrm>
          <a:off x="1331640" y="404664"/>
          <a:ext cx="74168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1" name="TextBox 3"/>
          <p:cNvSpPr txBox="1">
            <a:spLocks noChangeArrowheads="1"/>
          </p:cNvSpPr>
          <p:nvPr/>
        </p:nvSpPr>
        <p:spPr bwMode="auto">
          <a:xfrm>
            <a:off x="714375" y="6442075"/>
            <a:ext cx="8072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fontAlgn="base" hangingPunct="1">
              <a:spcBef>
                <a:spcPct val="0"/>
              </a:spcBef>
              <a:spcAft>
                <a:spcPct val="0"/>
              </a:spcAft>
            </a:pPr>
            <a:r>
              <a:rPr lang="en-GB" altLang="en-US" baseline="30000" dirty="0" err="1">
                <a:solidFill>
                  <a:srgbClr val="6E6E6E"/>
                </a:solidFill>
                <a:latin typeface="Calibri" pitchFamily="34" charset="0"/>
              </a:rPr>
              <a:t>I.Papadopoulos</a:t>
            </a:r>
            <a:r>
              <a:rPr lang="en-GB" altLang="en-US" baseline="30000" dirty="0">
                <a:solidFill>
                  <a:srgbClr val="6E6E6E"/>
                </a:solidFill>
                <a:latin typeface="Calibri" pitchFamily="34" charset="0"/>
              </a:rPr>
              <a:t>, </a:t>
            </a:r>
            <a:r>
              <a:rPr lang="en-GB" altLang="en-US" baseline="30000" dirty="0" smtClean="0">
                <a:solidFill>
                  <a:srgbClr val="6E6E6E"/>
                </a:solidFill>
                <a:latin typeface="Calibri" pitchFamily="34" charset="0"/>
              </a:rPr>
              <a:t>FGM Conference 20-02-2016</a:t>
            </a:r>
            <a:r>
              <a:rPr lang="en-GB" altLang="en-US" baseline="30000" dirty="0">
                <a:solidFill>
                  <a:srgbClr val="6E6E6E"/>
                </a:solidFill>
                <a:latin typeface="Calibri" pitchFamily="34" charset="0"/>
              </a:rPr>
              <a:t>, London</a:t>
            </a:r>
            <a:endParaRPr lang="en-GB" altLang="en-US" dirty="0">
              <a:solidFill>
                <a:srgbClr val="6E6E6E"/>
              </a:solidFill>
              <a:latin typeface="Calibri" pitchFamily="34" charset="0"/>
            </a:endParaRPr>
          </a:p>
          <a:p>
            <a:pPr eaLnBrk="1" fontAlgn="base" hangingPunct="1">
              <a:spcBef>
                <a:spcPct val="0"/>
              </a:spcBef>
              <a:spcAft>
                <a:spcPct val="0"/>
              </a:spcAft>
            </a:pPr>
            <a:endParaRPr lang="en-GB" altLang="en-US" dirty="0">
              <a:solidFill>
                <a:srgbClr val="6E6E6E"/>
              </a:solidFill>
            </a:endParaRPr>
          </a:p>
        </p:txBody>
      </p:sp>
    </p:spTree>
    <p:extLst>
      <p:ext uri="{BB962C8B-B14F-4D97-AF65-F5344CB8AC3E}">
        <p14:creationId xmlns:p14="http://schemas.microsoft.com/office/powerpoint/2010/main" val="2747295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20</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683568" y="2060848"/>
            <a:ext cx="7704856" cy="646331"/>
          </a:xfrm>
          <a:prstGeom prst="rect">
            <a:avLst/>
          </a:prstGeom>
          <a:noFill/>
        </p:spPr>
        <p:txBody>
          <a:bodyPr wrap="square" rtlCol="0">
            <a:spAutoFit/>
          </a:bodyPr>
          <a:lstStyle/>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52575"/>
            <a:ext cx="7299674" cy="410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08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59113" y="2924175"/>
            <a:ext cx="3241675" cy="488950"/>
          </a:xfrm>
        </p:spPr>
        <p:txBody>
          <a:bodyPr/>
          <a:lstStyle/>
          <a:p>
            <a:pPr algn="ctr"/>
            <a:r>
              <a:rPr lang="en-GB" altLang="en-US" sz="7200" smtClean="0">
                <a:latin typeface="French Script MT" pitchFamily="66" charset="0"/>
                <a:ea typeface="ＭＳ Ｐゴシック" pitchFamily="-108" charset="-128"/>
              </a:rPr>
              <a:t>Thank you</a:t>
            </a:r>
            <a:br>
              <a:rPr lang="en-GB" altLang="en-US" sz="7200" smtClean="0">
                <a:latin typeface="French Script MT" pitchFamily="66" charset="0"/>
                <a:ea typeface="ＭＳ Ｐゴシック" pitchFamily="-108" charset="-128"/>
              </a:rPr>
            </a:br>
            <a:r>
              <a:rPr lang="en-GB" altLang="en-US" sz="1600" smtClean="0">
                <a:ea typeface="ＭＳ Ｐゴシック" pitchFamily="-108" charset="-128"/>
                <a:hlinkClick r:id="rId2"/>
              </a:rPr>
              <a:t>r.papadopoulos@mdx.ac.uk</a:t>
            </a:r>
            <a:r>
              <a:rPr lang="en-GB" altLang="en-US" sz="1600" smtClean="0">
                <a:ea typeface="ＭＳ Ｐゴシック" pitchFamily="-108" charset="-128"/>
              </a:rPr>
              <a:t/>
            </a:r>
            <a:br>
              <a:rPr lang="en-GB" altLang="en-US" sz="1600" smtClean="0">
                <a:ea typeface="ＭＳ Ｐゴシック" pitchFamily="-108" charset="-128"/>
              </a:rPr>
            </a:br>
            <a:endParaRPr lang="en-GB" altLang="en-US" sz="1600" smtClean="0">
              <a:latin typeface="French Script MT" pitchFamily="66" charset="0"/>
              <a:ea typeface="ＭＳ Ｐゴシック" pitchFamily="-108" charset="-128"/>
            </a:endParaRPr>
          </a:p>
        </p:txBody>
      </p:sp>
      <p:sp>
        <p:nvSpPr>
          <p:cNvPr id="61443"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smtClean="0"/>
              <a:t>Presentation title</a:t>
            </a:r>
          </a:p>
        </p:txBody>
      </p:sp>
      <p:sp>
        <p:nvSpPr>
          <p:cNvPr id="614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chemeClr val="tx2"/>
                </a:solidFill>
              </a:rPr>
              <a:t>| </a:t>
            </a:r>
            <a:r>
              <a:rPr lang="en-US" altLang="en-US"/>
              <a:t> </a:t>
            </a:r>
            <a:fld id="{F195245E-01C1-48B0-9294-37CB70AAA114}" type="slidenum">
              <a:rPr lang="en-US" altLang="en-US"/>
              <a:pPr eaLnBrk="1" hangingPunct="1"/>
              <a:t>21</a:t>
            </a:fld>
            <a:endParaRPr lang="en-US" altLang="en-US"/>
          </a:p>
        </p:txBody>
      </p:sp>
      <p:pic>
        <p:nvPicPr>
          <p:cNvPr id="614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5949950"/>
            <a:ext cx="1800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2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22</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683568" y="2060848"/>
            <a:ext cx="7704856" cy="646331"/>
          </a:xfrm>
          <a:prstGeom prst="rect">
            <a:avLst/>
          </a:prstGeom>
          <a:noFill/>
        </p:spPr>
        <p:txBody>
          <a:bodyPr wrap="square" rtlCol="0">
            <a:spAutoFit/>
          </a:bodyPr>
          <a:lstStyle/>
          <a:p>
            <a:endParaRPr lang="en-GB" dirty="0"/>
          </a:p>
          <a:p>
            <a:endParaRPr lang="en-GB" dirty="0"/>
          </a:p>
        </p:txBody>
      </p:sp>
    </p:spTree>
    <p:extLst>
      <p:ext uri="{BB962C8B-B14F-4D97-AF65-F5344CB8AC3E}">
        <p14:creationId xmlns:p14="http://schemas.microsoft.com/office/powerpoint/2010/main" val="207785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0"/>
            <a:ext cx="7772400" cy="1470025"/>
          </a:xfrm>
        </p:spPr>
        <p:txBody>
          <a:bodyPr/>
          <a:lstStyle/>
          <a:p>
            <a:pPr eaLnBrk="1" hangingPunct="1"/>
            <a:r>
              <a:rPr lang="en-GB" altLang="en-US" smtClean="0"/>
              <a:t/>
            </a:r>
            <a:br>
              <a:rPr lang="en-GB" altLang="en-US" smtClean="0"/>
            </a:br>
            <a:endParaRPr lang="en-GB" altLang="en-US" smtClean="0"/>
          </a:p>
        </p:txBody>
      </p:sp>
      <p:pic>
        <p:nvPicPr>
          <p:cNvPr id="6147" name="Picture 1" descr="220px-Nehru_gandh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45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220px-Sacred_lotus_Nelumbo_nucife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0"/>
            <a:ext cx="16430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220px-Taj_Mahal%2C_Agra%2C_India_edit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0"/>
            <a:ext cx="164306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800px-Pfau_imponieren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463" y="15875"/>
            <a:ext cx="158273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mid_sig_red_black.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1338" y="0"/>
            <a:ext cx="928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220px-India_topo_bi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0"/>
            <a:ext cx="1620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1071563"/>
            <a:ext cx="9144000"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6155" name="Footer Placeholder 11"/>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000" dirty="0" smtClean="0">
                <a:solidFill>
                  <a:srgbClr val="898989"/>
                </a:solidFill>
                <a:latin typeface="Calibri" pitchFamily="34" charset="0"/>
              </a:rPr>
              <a:t>TCN Conference, </a:t>
            </a:r>
            <a:r>
              <a:rPr lang="en-GB" altLang="en-US" sz="1000" dirty="0" err="1" smtClean="0">
                <a:solidFill>
                  <a:srgbClr val="898989"/>
                </a:solidFill>
                <a:latin typeface="Calibri" pitchFamily="34" charset="0"/>
              </a:rPr>
              <a:t>Manipal</a:t>
            </a:r>
            <a:r>
              <a:rPr lang="en-GB" altLang="en-US" sz="1000" dirty="0" smtClean="0">
                <a:solidFill>
                  <a:srgbClr val="898989"/>
                </a:solidFill>
                <a:latin typeface="Calibri" pitchFamily="34" charset="0"/>
              </a:rPr>
              <a:t>, India </a:t>
            </a:r>
          </a:p>
          <a:p>
            <a:pPr eaLnBrk="1" hangingPunct="1"/>
            <a:r>
              <a:rPr lang="en-GB" altLang="en-US" sz="1000" dirty="0" smtClean="0">
                <a:solidFill>
                  <a:srgbClr val="898989"/>
                </a:solidFill>
                <a:latin typeface="Calibri" pitchFamily="34" charset="0"/>
              </a:rPr>
              <a:t>10-11/11/11</a:t>
            </a:r>
          </a:p>
        </p:txBody>
      </p:sp>
      <p:sp>
        <p:nvSpPr>
          <p:cNvPr id="14" name="TextBox 13"/>
          <p:cNvSpPr txBox="1"/>
          <p:nvPr/>
        </p:nvSpPr>
        <p:spPr>
          <a:xfrm>
            <a:off x="2106613" y="1214438"/>
            <a:ext cx="4603750" cy="461962"/>
          </a:xfrm>
          <a:prstGeom prst="rect">
            <a:avLst/>
          </a:prstGeom>
          <a:noFill/>
        </p:spPr>
        <p:txBody>
          <a:bodyPr wrap="none">
            <a:spAutoFit/>
          </a:bodyPr>
          <a:lstStyle/>
          <a:p>
            <a:pPr algn="ctr">
              <a:defRPr/>
            </a:pPr>
            <a:r>
              <a:rPr lang="en-GB" sz="2400" b="1" dirty="0">
                <a:solidFill>
                  <a:srgbClr val="CC00CC"/>
                </a:solidFill>
                <a:effectLst>
                  <a:outerShdw blurRad="38100" dist="38100" dir="2700000" algn="tl">
                    <a:srgbClr val="000000">
                      <a:alpha val="43137"/>
                    </a:srgbClr>
                  </a:outerShdw>
                </a:effectLst>
              </a:rPr>
              <a:t>Compassion and Virtuous life </a:t>
            </a:r>
          </a:p>
        </p:txBody>
      </p:sp>
      <p:graphicFrame>
        <p:nvGraphicFramePr>
          <p:cNvPr id="15" name="Table 14"/>
          <p:cNvGraphicFramePr>
            <a:graphicFrameLocks noGrp="1"/>
          </p:cNvGraphicFramePr>
          <p:nvPr>
            <p:extLst>
              <p:ext uri="{D42A27DB-BD31-4B8C-83A1-F6EECF244321}">
                <p14:modId xmlns:p14="http://schemas.microsoft.com/office/powerpoint/2010/main" val="2964719772"/>
              </p:ext>
            </p:extLst>
          </p:nvPr>
        </p:nvGraphicFramePr>
        <p:xfrm>
          <a:off x="428625" y="1643063"/>
          <a:ext cx="8286750" cy="4664075"/>
        </p:xfrm>
        <a:graphic>
          <a:graphicData uri="http://schemas.openxmlformats.org/drawingml/2006/table">
            <a:tbl>
              <a:tblPr/>
              <a:tblGrid>
                <a:gridCol w="2762250"/>
                <a:gridCol w="2762250"/>
                <a:gridCol w="2762250"/>
              </a:tblGrid>
              <a:tr h="457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FFFF"/>
                          </a:solidFill>
                          <a:effectLst/>
                          <a:latin typeface="Calibri" pitchFamily="34" charset="0"/>
                          <a:cs typeface="Arial" charset="0"/>
                        </a:rPr>
                        <a:t>Aristotle  </a:t>
                      </a:r>
                      <a:r>
                        <a:rPr kumimoji="0" lang="en-GB" sz="1200" b="1" i="0" u="none" strike="noStrike" cap="none" normalizeH="0" baseline="0" dirty="0" smtClean="0">
                          <a:ln>
                            <a:noFill/>
                          </a:ln>
                          <a:solidFill>
                            <a:srgbClr val="FFFFFF"/>
                          </a:solidFill>
                          <a:effectLst/>
                          <a:latin typeface="Calibri" pitchFamily="34" charset="0"/>
                          <a:cs typeface="Arial" charset="0"/>
                        </a:rPr>
                        <a:t>(384-322 BC)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Calibri" pitchFamily="34" charset="0"/>
                          <a:cs typeface="Arial" charset="0"/>
                        </a:rPr>
                        <a:t>Buddha </a:t>
                      </a:r>
                      <a:r>
                        <a:rPr kumimoji="0" lang="en-GB" sz="1200" b="1" i="0" u="none" strike="noStrike" cap="none" normalizeH="0" baseline="0" smtClean="0">
                          <a:ln>
                            <a:noFill/>
                          </a:ln>
                          <a:solidFill>
                            <a:srgbClr val="FFFFFF"/>
                          </a:solidFill>
                          <a:effectLst/>
                          <a:latin typeface="Calibri" pitchFamily="34" charset="0"/>
                          <a:cs typeface="Arial" charset="0"/>
                        </a:rPr>
                        <a:t>(563-483 BC)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Calibri" pitchFamily="34" charset="0"/>
                          <a:cs typeface="Arial" charset="0"/>
                        </a:rPr>
                        <a:t>Hinduism </a:t>
                      </a:r>
                      <a:r>
                        <a:rPr kumimoji="0" lang="en-GB" sz="1200" b="1" i="0" u="none" strike="noStrike" cap="none" normalizeH="0" baseline="0" smtClean="0">
                          <a:ln>
                            <a:noFill/>
                          </a:ln>
                          <a:solidFill>
                            <a:srgbClr val="FFFFFF"/>
                          </a:solidFill>
                          <a:effectLst/>
                          <a:latin typeface="Calibri" pitchFamily="34" charset="0"/>
                          <a:cs typeface="Arial" charset="0"/>
                        </a:rPr>
                        <a:t>(2000 BC)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6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Compassion is one of the five  virtues.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A virtue is a habit that is practised and strengthen with use.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A virtuous life help us achieve the ‘chief good’ (main purpose of living) which is </a:t>
                      </a:r>
                      <a:r>
                        <a:rPr kumimoji="0" lang="en-GB" sz="1800" b="0" i="0" u="sng" strike="noStrike" cap="none" normalizeH="0" baseline="0" dirty="0" smtClean="0">
                          <a:ln>
                            <a:noFill/>
                          </a:ln>
                          <a:solidFill>
                            <a:srgbClr val="000000"/>
                          </a:solidFill>
                          <a:effectLst/>
                          <a:latin typeface="Calibri" pitchFamily="34" charset="0"/>
                          <a:cs typeface="Arial" charset="0"/>
                        </a:rPr>
                        <a:t>Eudaimonia </a:t>
                      </a:r>
                      <a:r>
                        <a:rPr kumimoji="0" lang="en-GB" sz="1800" b="0" i="0" u="none" strike="noStrike" cap="none" normalizeH="0" baseline="0" dirty="0" smtClean="0">
                          <a:ln>
                            <a:noFill/>
                          </a:ln>
                          <a:solidFill>
                            <a:srgbClr val="000000"/>
                          </a:solidFill>
                          <a:effectLst/>
                          <a:latin typeface="Calibri" pitchFamily="34" charset="0"/>
                          <a:cs typeface="Arial" charset="0"/>
                        </a:rPr>
                        <a:t>(ultimate </a:t>
                      </a:r>
                      <a:r>
                        <a:rPr kumimoji="0" lang="en-GB" sz="1800" b="0" i="0" u="none" strike="noStrike" cap="none" normalizeH="0" baseline="0" dirty="0" smtClean="0">
                          <a:ln>
                            <a:noFill/>
                          </a:ln>
                          <a:solidFill>
                            <a:srgbClr val="0033CC"/>
                          </a:solidFill>
                          <a:effectLst>
                            <a:outerShdw blurRad="38100" dist="38100" dir="2700000" algn="tl">
                              <a:srgbClr val="000000"/>
                            </a:outerShdw>
                          </a:effectLst>
                          <a:latin typeface="Calibri" pitchFamily="34" charset="0"/>
                          <a:cs typeface="Arial" charset="0"/>
                        </a:rPr>
                        <a:t>happiness</a:t>
                      </a:r>
                      <a:r>
                        <a:rPr kumimoji="0" lang="en-GB" sz="1800" b="0" i="0" u="none" strike="noStrike" cap="none" normalizeH="0" baseline="0" dirty="0" smtClean="0">
                          <a:ln>
                            <a:noFill/>
                          </a:ln>
                          <a:solidFill>
                            <a:srgbClr val="000000"/>
                          </a:solidFill>
                          <a:effectLst/>
                          <a:latin typeface="Calibri"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Non-discrimination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Right insight/understanding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Compassion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33CC"/>
                          </a:solidFill>
                          <a:effectLst>
                            <a:outerShdw blurRad="38100" dist="38100" dir="2700000" algn="tl">
                              <a:srgbClr val="000000"/>
                            </a:outerShdw>
                          </a:effectLst>
                          <a:latin typeface="Calibri" pitchFamily="34" charset="0"/>
                          <a:cs typeface="Arial" charset="0"/>
                        </a:rPr>
                        <a:t>Happiness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Being compassionate is the most essential element of good </a:t>
                      </a:r>
                      <a:r>
                        <a:rPr kumimoji="0" lang="en-GB" sz="1800" b="0" i="0" u="sng" strike="noStrike" cap="none" normalizeH="0" baseline="0" dirty="0" smtClean="0">
                          <a:ln>
                            <a:noFill/>
                          </a:ln>
                          <a:solidFill>
                            <a:srgbClr val="000000"/>
                          </a:solidFill>
                          <a:effectLst/>
                          <a:latin typeface="Calibri" pitchFamily="34" charset="0"/>
                          <a:cs typeface="Arial" charset="0"/>
                        </a:rPr>
                        <a:t>Karma</a:t>
                      </a:r>
                      <a:r>
                        <a:rPr kumimoji="0" lang="en-GB" sz="1800" b="0" i="0" u="none" strike="noStrike" cap="none" normalizeH="0" baseline="0" dirty="0" smtClean="0">
                          <a:ln>
                            <a:noFill/>
                          </a:ln>
                          <a:solidFill>
                            <a:srgbClr val="000000"/>
                          </a:solidFill>
                          <a:effectLst/>
                          <a:latin typeface="Calibri"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Good Karma leads to good life after death which leads to ‘good’ reincarnation.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Progressive ‘good’ reincarnations lead to ultimate spiritual </a:t>
                      </a:r>
                      <a:r>
                        <a:rPr kumimoji="0" lang="en-GB" sz="1800" b="0" i="0" u="none" strike="noStrike" cap="none" normalizeH="0" baseline="0" dirty="0" smtClean="0">
                          <a:ln>
                            <a:noFill/>
                          </a:ln>
                          <a:solidFill>
                            <a:srgbClr val="0033CC"/>
                          </a:solidFill>
                          <a:effectLst>
                            <a:outerShdw blurRad="38100" dist="38100" dir="2700000" algn="tl">
                              <a:srgbClr val="000000"/>
                            </a:outerShdw>
                          </a:effectLst>
                          <a:latin typeface="Calibri" pitchFamily="34" charset="0"/>
                          <a:cs typeface="Arial" charset="0"/>
                        </a:rPr>
                        <a:t>happiness</a:t>
                      </a:r>
                      <a:r>
                        <a:rPr kumimoji="0" lang="en-GB" sz="1800" b="0" i="0" u="none" strike="noStrike" cap="none" normalizeH="0" baseline="0" dirty="0" smtClean="0">
                          <a:ln>
                            <a:noFill/>
                          </a:ln>
                          <a:solidFill>
                            <a:srgbClr val="000000"/>
                          </a:solidFill>
                          <a:effectLst/>
                          <a:latin typeface="Calibri" pitchFamily="34" charset="0"/>
                          <a:cs typeface="Arial" charset="0"/>
                        </a:rPr>
                        <a:t> =&gt; NIRVANA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cxnSp>
        <p:nvCxnSpPr>
          <p:cNvPr id="17" name="Straight Arrow Connector 16"/>
          <p:cNvCxnSpPr/>
          <p:nvPr/>
        </p:nvCxnSpPr>
        <p:spPr>
          <a:xfrm rot="5400000">
            <a:off x="3965575" y="2535238"/>
            <a:ext cx="35718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965575" y="3333750"/>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965575" y="3905250"/>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4256465844"/>
              </p:ext>
            </p:extLst>
          </p:nvPr>
        </p:nvGraphicFramePr>
        <p:xfrm>
          <a:off x="428625" y="1676400"/>
          <a:ext cx="8286750" cy="4664075"/>
        </p:xfrm>
        <a:graphic>
          <a:graphicData uri="http://schemas.openxmlformats.org/drawingml/2006/table">
            <a:tbl>
              <a:tblPr/>
              <a:tblGrid>
                <a:gridCol w="2762250"/>
                <a:gridCol w="2762250"/>
                <a:gridCol w="2762250"/>
              </a:tblGrid>
              <a:tr h="457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FFFF"/>
                          </a:solidFill>
                          <a:effectLst/>
                          <a:latin typeface="Calibri" pitchFamily="34" charset="0"/>
                          <a:cs typeface="Arial" charset="0"/>
                        </a:rPr>
                        <a:t>Aristotle  </a:t>
                      </a:r>
                      <a:r>
                        <a:rPr kumimoji="0" lang="en-GB" sz="1200" b="1" i="0" u="none" strike="noStrike" cap="none" normalizeH="0" baseline="0" dirty="0" smtClean="0">
                          <a:ln>
                            <a:noFill/>
                          </a:ln>
                          <a:solidFill>
                            <a:srgbClr val="FFFFFF"/>
                          </a:solidFill>
                          <a:effectLst/>
                          <a:latin typeface="Calibri" pitchFamily="34" charset="0"/>
                          <a:cs typeface="Arial" charset="0"/>
                        </a:rPr>
                        <a:t>(384-322 BC)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Calibri" pitchFamily="34" charset="0"/>
                          <a:cs typeface="Arial" charset="0"/>
                        </a:rPr>
                        <a:t>Buddha </a:t>
                      </a:r>
                      <a:r>
                        <a:rPr kumimoji="0" lang="en-GB" sz="1200" b="1" i="0" u="none" strike="noStrike" cap="none" normalizeH="0" baseline="0" smtClean="0">
                          <a:ln>
                            <a:noFill/>
                          </a:ln>
                          <a:solidFill>
                            <a:srgbClr val="FFFFFF"/>
                          </a:solidFill>
                          <a:effectLst/>
                          <a:latin typeface="Calibri" pitchFamily="34" charset="0"/>
                          <a:cs typeface="Arial" charset="0"/>
                        </a:rPr>
                        <a:t>(563-483 BC)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FF"/>
                          </a:solidFill>
                          <a:effectLst/>
                          <a:latin typeface="Calibri" pitchFamily="34" charset="0"/>
                          <a:cs typeface="Arial" charset="0"/>
                        </a:rPr>
                        <a:t>Hinduism </a:t>
                      </a:r>
                      <a:r>
                        <a:rPr kumimoji="0" lang="en-GB" sz="1200" b="1" i="0" u="none" strike="noStrike" cap="none" normalizeH="0" baseline="0" smtClean="0">
                          <a:ln>
                            <a:noFill/>
                          </a:ln>
                          <a:solidFill>
                            <a:srgbClr val="FFFFFF"/>
                          </a:solidFill>
                          <a:effectLst/>
                          <a:latin typeface="Calibri" pitchFamily="34" charset="0"/>
                          <a:cs typeface="Arial" charset="0"/>
                        </a:rPr>
                        <a:t>(2000 BC)</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6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Compassion is one of the five  virtues.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A virtue is a habit that is practised and strengthen with use.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A virtuous life help us achieve the ‘chief good’ (main purpose of living) which is </a:t>
                      </a:r>
                      <a:r>
                        <a:rPr kumimoji="0" lang="en-GB" sz="1800" b="0" i="0" u="sng" strike="noStrike" cap="none" normalizeH="0" baseline="0" dirty="0" smtClean="0">
                          <a:ln>
                            <a:noFill/>
                          </a:ln>
                          <a:solidFill>
                            <a:srgbClr val="000000"/>
                          </a:solidFill>
                          <a:effectLst/>
                          <a:latin typeface="Calibri" pitchFamily="34" charset="0"/>
                          <a:cs typeface="Arial" charset="0"/>
                        </a:rPr>
                        <a:t>Eudaimonia </a:t>
                      </a:r>
                      <a:r>
                        <a:rPr kumimoji="0" lang="en-GB" sz="1800" b="0" i="0" u="none" strike="noStrike" cap="none" normalizeH="0" baseline="0" dirty="0" smtClean="0">
                          <a:ln>
                            <a:noFill/>
                          </a:ln>
                          <a:solidFill>
                            <a:srgbClr val="000000"/>
                          </a:solidFill>
                          <a:effectLst/>
                          <a:latin typeface="Calibri" pitchFamily="34" charset="0"/>
                          <a:cs typeface="Arial" charset="0"/>
                        </a:rPr>
                        <a:t>(ultimate </a:t>
                      </a:r>
                      <a:r>
                        <a:rPr kumimoji="0" lang="en-GB" sz="1800" b="0" i="0" u="none" strike="noStrike" cap="none" normalizeH="0" baseline="0" dirty="0" smtClean="0">
                          <a:ln>
                            <a:noFill/>
                          </a:ln>
                          <a:solidFill>
                            <a:srgbClr val="0033CC"/>
                          </a:solidFill>
                          <a:effectLst>
                            <a:outerShdw blurRad="38100" dist="38100" dir="2700000" algn="tl">
                              <a:srgbClr val="000000"/>
                            </a:outerShdw>
                          </a:effectLst>
                          <a:latin typeface="Calibri" pitchFamily="34" charset="0"/>
                          <a:cs typeface="Arial" charset="0"/>
                        </a:rPr>
                        <a:t>happiness</a:t>
                      </a:r>
                      <a:r>
                        <a:rPr kumimoji="0" lang="en-GB" sz="1800" b="0" i="0" u="none" strike="noStrike" cap="none" normalizeH="0" baseline="0" dirty="0" smtClean="0">
                          <a:ln>
                            <a:noFill/>
                          </a:ln>
                          <a:solidFill>
                            <a:srgbClr val="000000"/>
                          </a:solidFill>
                          <a:effectLst/>
                          <a:latin typeface="Calibri"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Non-discrimination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Right insight/understanding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charset="0"/>
                        </a:rPr>
                        <a:t>Compassion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33CC"/>
                          </a:solidFill>
                          <a:effectLst>
                            <a:outerShdw blurRad="38100" dist="38100" dir="2700000" algn="tl">
                              <a:srgbClr val="000000"/>
                            </a:outerShdw>
                          </a:effectLst>
                          <a:latin typeface="Calibri" pitchFamily="34" charset="0"/>
                          <a:cs typeface="Arial" charset="0"/>
                        </a:rPr>
                        <a:t>Happiness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Being compassionate is the most essential element of good </a:t>
                      </a:r>
                      <a:r>
                        <a:rPr kumimoji="0" lang="en-GB" sz="1800" b="0" i="0" u="sng" strike="noStrike" cap="none" normalizeH="0" baseline="0" dirty="0" smtClean="0">
                          <a:ln>
                            <a:noFill/>
                          </a:ln>
                          <a:solidFill>
                            <a:srgbClr val="000000"/>
                          </a:solidFill>
                          <a:effectLst/>
                          <a:latin typeface="Calibri" pitchFamily="34" charset="0"/>
                          <a:cs typeface="Arial" charset="0"/>
                        </a:rPr>
                        <a:t>Karma</a:t>
                      </a:r>
                      <a:r>
                        <a:rPr kumimoji="0" lang="en-GB" sz="1800" b="0" i="0" u="none" strike="noStrike" cap="none" normalizeH="0" baseline="0" dirty="0" smtClean="0">
                          <a:ln>
                            <a:noFill/>
                          </a:ln>
                          <a:solidFill>
                            <a:srgbClr val="000000"/>
                          </a:solidFill>
                          <a:effectLst/>
                          <a:latin typeface="Calibri" pitchFamily="34"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Good Karma leads to good life after death which leads to ‘good’ reincarnation.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cs typeface="Arial" charset="0"/>
                        </a:rPr>
                        <a:t>Progressive ‘good’ reincarnations lead to ultimate spiritual </a:t>
                      </a:r>
                      <a:r>
                        <a:rPr kumimoji="0" lang="en-GB" sz="1800" b="0" i="0" u="none" strike="noStrike" cap="none" normalizeH="0" baseline="0" dirty="0" smtClean="0">
                          <a:ln>
                            <a:noFill/>
                          </a:ln>
                          <a:solidFill>
                            <a:srgbClr val="0033CC"/>
                          </a:solidFill>
                          <a:effectLst>
                            <a:outerShdw blurRad="38100" dist="38100" dir="2700000" algn="tl">
                              <a:srgbClr val="000000"/>
                            </a:outerShdw>
                          </a:effectLst>
                          <a:latin typeface="Calibri" pitchFamily="34" charset="0"/>
                          <a:cs typeface="Arial" charset="0"/>
                        </a:rPr>
                        <a:t>happiness</a:t>
                      </a:r>
                      <a:r>
                        <a:rPr kumimoji="0" lang="en-GB" sz="1800" b="0" i="0" u="none" strike="noStrike" cap="none" normalizeH="0" baseline="0" dirty="0" smtClean="0">
                          <a:ln>
                            <a:noFill/>
                          </a:ln>
                          <a:solidFill>
                            <a:srgbClr val="000000"/>
                          </a:solidFill>
                          <a:effectLst/>
                          <a:latin typeface="Calibri" pitchFamily="34" charset="0"/>
                          <a:cs typeface="Arial" charset="0"/>
                        </a:rPr>
                        <a:t> =&gt; NIRVANA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18054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3</a:t>
            </a:fld>
            <a:endParaRPr lang="en-US" altLang="en-US">
              <a:solidFill>
                <a:srgbClr val="6E6E6E"/>
              </a:solidFill>
            </a:endParaRPr>
          </a:p>
        </p:txBody>
      </p:sp>
      <p:grpSp>
        <p:nvGrpSpPr>
          <p:cNvPr id="44037" name="Group 5"/>
          <p:cNvGrpSpPr>
            <a:grpSpLocks/>
          </p:cNvGrpSpPr>
          <p:nvPr/>
        </p:nvGrpSpPr>
        <p:grpSpPr bwMode="auto">
          <a:xfrm>
            <a:off x="251520" y="404664"/>
            <a:ext cx="4104456" cy="3096344"/>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2400" b="1" dirty="0" smtClean="0">
                  <a:effectLst>
                    <a:outerShdw blurRad="38100" dist="38100" dir="2700000" algn="tl">
                      <a:srgbClr val="000000">
                        <a:alpha val="43137"/>
                      </a:srgbClr>
                    </a:outerShdw>
                  </a:effectLst>
                </a:rPr>
                <a:t>CC Compassion…for whom?</a:t>
              </a:r>
              <a:endParaRPr lang="en-GB" sz="2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533341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4</a:t>
            </a:fld>
            <a:endParaRPr lang="en-US" altLang="en-US">
              <a:solidFill>
                <a:srgbClr val="6E6E6E"/>
              </a:solidFill>
            </a:endParaRPr>
          </a:p>
        </p:txBody>
      </p:sp>
      <p:grpSp>
        <p:nvGrpSpPr>
          <p:cNvPr id="44037" name="Group 5"/>
          <p:cNvGrpSpPr>
            <a:grpSpLocks/>
          </p:cNvGrpSpPr>
          <p:nvPr/>
        </p:nvGrpSpPr>
        <p:grpSpPr bwMode="auto">
          <a:xfrm>
            <a:off x="18825" y="183689"/>
            <a:ext cx="1656184" cy="1440160"/>
            <a:chOff x="2575147" y="-210376"/>
            <a:chExt cx="1683899" cy="1527111"/>
          </a:xfrm>
        </p:grpSpPr>
        <p:sp>
          <p:nvSpPr>
            <p:cNvPr id="7" name="Oval 6"/>
            <p:cNvSpPr/>
            <p:nvPr/>
          </p:nvSpPr>
          <p:spPr>
            <a:xfrm>
              <a:off x="2575147" y="-210376"/>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2821146" y="13451"/>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effectLst>
                    <a:outerShdw blurRad="38100" dist="38100" dir="2700000" algn="tl">
                      <a:srgbClr val="000000">
                        <a:alpha val="43137"/>
                      </a:srgbClr>
                    </a:outerShdw>
                  </a:effectLst>
                </a:rPr>
                <a:t>CC Compassion…for whom?</a:t>
              </a:r>
              <a:endParaRPr lang="en-GB" sz="1400" b="1" dirty="0">
                <a:effectLst>
                  <a:outerShdw blurRad="38100" dist="38100" dir="2700000" algn="tl">
                    <a:srgbClr val="000000">
                      <a:alpha val="43137"/>
                    </a:srgbClr>
                  </a:outerShdw>
                </a:effectLst>
              </a:endParaRPr>
            </a:p>
          </p:txBody>
        </p:sp>
      </p:grpSp>
      <p:sp>
        <p:nvSpPr>
          <p:cNvPr id="2" name="TextBox 1"/>
          <p:cNvSpPr txBox="1"/>
          <p:nvPr/>
        </p:nvSpPr>
        <p:spPr>
          <a:xfrm>
            <a:off x="1675009" y="1052736"/>
            <a:ext cx="6713415" cy="4154984"/>
          </a:xfrm>
          <a:prstGeom prst="rect">
            <a:avLst/>
          </a:prstGeom>
          <a:noFill/>
        </p:spPr>
        <p:txBody>
          <a:bodyPr wrap="square" rtlCol="0">
            <a:spAutoFit/>
          </a:bodyPr>
          <a:lstStyle/>
          <a:p>
            <a:r>
              <a:rPr lang="en-GB" sz="2400" b="1" dirty="0" smtClean="0">
                <a:solidFill>
                  <a:schemeClr val="accent1"/>
                </a:solidFill>
              </a:rPr>
              <a:t>Those who know me, will probably remember that I often start my presentations with the question: </a:t>
            </a:r>
          </a:p>
          <a:p>
            <a:endParaRPr lang="en-GB" sz="2400" b="1" dirty="0" smtClean="0">
              <a:solidFill>
                <a:srgbClr val="FF0000"/>
              </a:solidFill>
            </a:endParaRPr>
          </a:p>
          <a:p>
            <a:r>
              <a:rPr lang="en-GB" sz="2400" b="1" dirty="0" smtClean="0">
                <a:solidFill>
                  <a:srgbClr val="FF0000"/>
                </a:solidFill>
              </a:rPr>
              <a:t>What does Aristotle say about compassion and all these people? </a:t>
            </a:r>
          </a:p>
          <a:p>
            <a:endParaRPr lang="en-GB" sz="2400" b="1" dirty="0">
              <a:solidFill>
                <a:srgbClr val="FF0000"/>
              </a:solidFill>
            </a:endParaRPr>
          </a:p>
          <a:p>
            <a:endParaRPr lang="en-GB" sz="2400" b="1" dirty="0" smtClean="0">
              <a:solidFill>
                <a:srgbClr val="FF0000"/>
              </a:solidFill>
            </a:endParaRPr>
          </a:p>
          <a:p>
            <a:endParaRPr lang="en-GB" sz="2400" b="1" dirty="0">
              <a:solidFill>
                <a:srgbClr val="FF0000"/>
              </a:solidFill>
            </a:endParaRPr>
          </a:p>
          <a:p>
            <a:r>
              <a:rPr lang="en-GB" sz="2400" b="1" dirty="0" smtClean="0">
                <a:solidFill>
                  <a:schemeClr val="accent1"/>
                </a:solidFill>
              </a:rPr>
              <a:t>We will return to Aristotle after you have done some work….</a:t>
            </a:r>
            <a:endParaRPr lang="en-GB" sz="2400" b="1" dirty="0">
              <a:solidFill>
                <a:schemeClr val="accent1"/>
              </a:solidFill>
            </a:endParaRPr>
          </a:p>
        </p:txBody>
      </p:sp>
    </p:spTree>
    <p:extLst>
      <p:ext uri="{BB962C8B-B14F-4D97-AF65-F5344CB8AC3E}">
        <p14:creationId xmlns:p14="http://schemas.microsoft.com/office/powerpoint/2010/main" val="217971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ubtitle 2"/>
          <p:cNvSpPr>
            <a:spLocks noGrp="1"/>
          </p:cNvSpPr>
          <p:nvPr>
            <p:ph type="subTitle" idx="1"/>
          </p:nvPr>
        </p:nvSpPr>
        <p:spPr>
          <a:xfrm>
            <a:off x="4625975" y="6148388"/>
            <a:ext cx="4267200" cy="665162"/>
          </a:xfrm>
        </p:spPr>
        <p:txBody>
          <a:bodyPr/>
          <a:lstStyle/>
          <a:p>
            <a:pPr eaLnBrk="1" hangingPunct="1"/>
            <a:r>
              <a:rPr lang="en-US" altLang="en-US" smtClean="0">
                <a:ea typeface="ＭＳ Ｐゴシック" pitchFamily="-108" charset="-128"/>
              </a:rPr>
              <a:t>Cover slide subtitle or date</a:t>
            </a:r>
          </a:p>
        </p:txBody>
      </p:sp>
      <p:sp>
        <p:nvSpPr>
          <p:cNvPr id="3" name="Oval 2"/>
          <p:cNvSpPr/>
          <p:nvPr/>
        </p:nvSpPr>
        <p:spPr>
          <a:xfrm>
            <a:off x="7164388" y="115888"/>
            <a:ext cx="1800225" cy="1512887"/>
          </a:xfrm>
          <a:prstGeom prst="ellipse">
            <a:avLst/>
          </a:prstGeom>
          <a:solidFill>
            <a:srgbClr val="C8120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endParaRPr lang="en-GB" altLang="en-US">
              <a:solidFill>
                <a:srgbClr val="FFFFFF"/>
              </a:solidFill>
            </a:endParaRPr>
          </a:p>
        </p:txBody>
      </p:sp>
      <p:sp>
        <p:nvSpPr>
          <p:cNvPr id="63492" name="Rectangle 1"/>
          <p:cNvSpPr>
            <a:spLocks noChangeArrowheads="1"/>
          </p:cNvSpPr>
          <p:nvPr/>
        </p:nvSpPr>
        <p:spPr bwMode="auto">
          <a:xfrm>
            <a:off x="7445375" y="188913"/>
            <a:ext cx="19510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endParaRPr lang="en-GB" altLang="en-US" sz="1400" b="1" dirty="0">
              <a:solidFill>
                <a:schemeClr val="bg1"/>
              </a:solidFill>
            </a:endParaRPr>
          </a:p>
          <a:p>
            <a:pPr eaLnBrk="1" hangingPunct="1"/>
            <a:r>
              <a:rPr lang="en-GB" altLang="en-US" sz="1400" b="1" dirty="0">
                <a:solidFill>
                  <a:schemeClr val="bg1"/>
                </a:solidFill>
              </a:rPr>
              <a:t>What is </a:t>
            </a:r>
          </a:p>
          <a:p>
            <a:pPr eaLnBrk="1" hangingPunct="1"/>
            <a:r>
              <a:rPr lang="en-GB" altLang="en-US" sz="1400" b="1" dirty="0">
                <a:solidFill>
                  <a:schemeClr val="bg1"/>
                </a:solidFill>
              </a:rPr>
              <a:t>Culturally Competent Compassion </a:t>
            </a:r>
          </a:p>
        </p:txBody>
      </p:sp>
      <p:sp>
        <p:nvSpPr>
          <p:cNvPr id="63493" name="Rectangle 3"/>
          <p:cNvSpPr>
            <a:spLocks noChangeArrowheads="1"/>
          </p:cNvSpPr>
          <p:nvPr/>
        </p:nvSpPr>
        <p:spPr bwMode="auto">
          <a:xfrm>
            <a:off x="604838" y="1412875"/>
            <a:ext cx="6840537" cy="42465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GB" altLang="en-US" sz="2800" b="1">
                <a:solidFill>
                  <a:srgbClr val="C00000"/>
                </a:solidFill>
                <a:latin typeface="Calibri" pitchFamily="34" charset="0"/>
              </a:rPr>
              <a:t>Culturally competent compassion </a:t>
            </a:r>
            <a:r>
              <a:rPr lang="en-GB" altLang="en-US" sz="2800" b="1">
                <a:solidFill>
                  <a:srgbClr val="000000"/>
                </a:solidFill>
                <a:latin typeface="Calibri" pitchFamily="34" charset="0"/>
              </a:rPr>
              <a:t>is defined as the human quality of understanding the suffering of others and wanting to do something about it, using culturally appropriate and acceptable healthcare interventions, which take into consideration both the patients’ and the carers’ cultural backgrounds as well as the context in which care is given. </a:t>
            </a:r>
          </a:p>
          <a:p>
            <a:pPr eaLnBrk="1" hangingPunct="1"/>
            <a:r>
              <a:rPr lang="en-GB" altLang="en-US">
                <a:solidFill>
                  <a:srgbClr val="000000"/>
                </a:solidFill>
                <a:latin typeface="Calibri" pitchFamily="34" charset="0"/>
              </a:rPr>
              <a:t>					(Papadopoulos 2011)</a:t>
            </a:r>
          </a:p>
        </p:txBody>
      </p:sp>
    </p:spTree>
    <p:extLst>
      <p:ext uri="{BB962C8B-B14F-4D97-AF65-F5344CB8AC3E}">
        <p14:creationId xmlns:p14="http://schemas.microsoft.com/office/powerpoint/2010/main" val="1647008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6</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827584" y="1052736"/>
            <a:ext cx="7704856" cy="5755422"/>
          </a:xfrm>
          <a:prstGeom prst="rect">
            <a:avLst/>
          </a:prstGeom>
          <a:noFill/>
        </p:spPr>
        <p:txBody>
          <a:bodyPr wrap="square" rtlCol="0">
            <a:spAutoFit/>
          </a:bodyPr>
          <a:lstStyle/>
          <a:p>
            <a:pPr algn="ctr"/>
            <a:r>
              <a:rPr lang="en-GB" sz="2000" b="1" u="sng" dirty="0" smtClean="0">
                <a:solidFill>
                  <a:schemeClr val="tx2"/>
                </a:solidFill>
                <a:latin typeface="Calibri" panose="020F0502020204030204" pitchFamily="34" charset="0"/>
                <a:cs typeface="Calibri" panose="020F0502020204030204" pitchFamily="34" charset="0"/>
              </a:rPr>
              <a:t>Group work (divide into groups of 5) </a:t>
            </a:r>
          </a:p>
          <a:p>
            <a:pPr algn="ctr"/>
            <a:endParaRPr lang="en-GB" dirty="0" smtClean="0">
              <a:solidFill>
                <a:schemeClr val="tx2"/>
              </a:solidFill>
              <a:latin typeface="Calibri" panose="020F0502020204030204" pitchFamily="34" charset="0"/>
              <a:cs typeface="Calibri" panose="020F0502020204030204" pitchFamily="34" charset="0"/>
            </a:endParaRPr>
          </a:p>
          <a:p>
            <a:pPr algn="ctr"/>
            <a:r>
              <a:rPr lang="en-GB" dirty="0" smtClean="0">
                <a:solidFill>
                  <a:schemeClr val="tx2"/>
                </a:solidFill>
                <a:latin typeface="Calibri" panose="020F0502020204030204" pitchFamily="34" charset="0"/>
                <a:cs typeface="Calibri" panose="020F0502020204030204" pitchFamily="34" charset="0"/>
              </a:rPr>
              <a:t>1) Take turns to answer this question with the first thought that comes into your minds (5 minutes)</a:t>
            </a:r>
            <a:endParaRPr lang="en-GB" dirty="0">
              <a:solidFill>
                <a:schemeClr val="tx2"/>
              </a:solidFill>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r>
              <a:rPr lang="en-GB" sz="2000" b="1" dirty="0" smtClean="0">
                <a:solidFill>
                  <a:schemeClr val="accent1"/>
                </a:solidFill>
                <a:latin typeface="Calibri" panose="020F0502020204030204" pitchFamily="34" charset="0"/>
                <a:cs typeface="Calibri" panose="020F0502020204030204" pitchFamily="34" charset="0"/>
              </a:rPr>
              <a:t>What is the first thing that comes to your mind when you think or hear  about FGM?</a:t>
            </a:r>
          </a:p>
          <a:p>
            <a:endParaRPr lang="en-GB" dirty="0" smtClean="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pPr algn="ctr"/>
            <a:r>
              <a:rPr lang="en-GB" dirty="0" smtClean="0">
                <a:solidFill>
                  <a:schemeClr val="tx2"/>
                </a:solidFill>
                <a:latin typeface="Calibri" panose="020F0502020204030204" pitchFamily="34" charset="0"/>
                <a:cs typeface="Calibri" panose="020F0502020204030204" pitchFamily="34" charset="0"/>
              </a:rPr>
              <a:t>   2) Take </a:t>
            </a:r>
            <a:r>
              <a:rPr lang="en-GB" dirty="0">
                <a:solidFill>
                  <a:schemeClr val="tx2"/>
                </a:solidFill>
                <a:latin typeface="Calibri" panose="020F0502020204030204" pitchFamily="34" charset="0"/>
                <a:cs typeface="Calibri" panose="020F0502020204030204" pitchFamily="34" charset="0"/>
              </a:rPr>
              <a:t>turns to answer this question with the first thought that comes into your </a:t>
            </a:r>
            <a:r>
              <a:rPr lang="en-GB" dirty="0" smtClean="0">
                <a:solidFill>
                  <a:schemeClr val="tx2"/>
                </a:solidFill>
                <a:latin typeface="Calibri" panose="020F0502020204030204" pitchFamily="34" charset="0"/>
                <a:cs typeface="Calibri" panose="020F0502020204030204" pitchFamily="34" charset="0"/>
              </a:rPr>
              <a:t>minds (5 minutes)</a:t>
            </a:r>
            <a:endParaRPr lang="en-GB" dirty="0">
              <a:solidFill>
                <a:schemeClr val="tx2"/>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sz="2000" b="1" dirty="0" smtClean="0">
                <a:solidFill>
                  <a:schemeClr val="accent1"/>
                </a:solidFill>
                <a:latin typeface="Calibri" panose="020F0502020204030204" pitchFamily="34" charset="0"/>
                <a:cs typeface="Calibri" panose="020F0502020204030204" pitchFamily="34" charset="0"/>
              </a:rPr>
              <a:t>What are the immediate feelings you have for those involved?</a:t>
            </a:r>
            <a:endParaRPr lang="en-GB" sz="2000" b="1" dirty="0">
              <a:solidFill>
                <a:schemeClr val="accent1"/>
              </a:solidFill>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pPr marL="285750" indent="-285750">
              <a:buFontTx/>
              <a:buChar char="-"/>
            </a:pPr>
            <a:r>
              <a:rPr lang="en-GB" b="1" dirty="0">
                <a:solidFill>
                  <a:schemeClr val="accent1"/>
                </a:solidFill>
                <a:latin typeface="Calibri" panose="020F0502020204030204" pitchFamily="34" charset="0"/>
                <a:cs typeface="Calibri" panose="020F0502020204030204" pitchFamily="34" charset="0"/>
              </a:rPr>
              <a:t>Mother</a:t>
            </a:r>
          </a:p>
          <a:p>
            <a:pPr marL="285750" indent="-285750">
              <a:buFontTx/>
              <a:buChar char="-"/>
            </a:pPr>
            <a:r>
              <a:rPr lang="en-GB" b="1" dirty="0">
                <a:solidFill>
                  <a:schemeClr val="accent1"/>
                </a:solidFill>
                <a:latin typeface="Calibri" panose="020F0502020204030204" pitchFamily="34" charset="0"/>
                <a:cs typeface="Calibri" panose="020F0502020204030204" pitchFamily="34" charset="0"/>
              </a:rPr>
              <a:t>Grandmother</a:t>
            </a:r>
          </a:p>
          <a:p>
            <a:pPr marL="285750" indent="-285750">
              <a:buFontTx/>
              <a:buChar char="-"/>
            </a:pPr>
            <a:r>
              <a:rPr lang="en-GB" b="1" dirty="0">
                <a:solidFill>
                  <a:schemeClr val="accent1"/>
                </a:solidFill>
                <a:latin typeface="Calibri" panose="020F0502020204030204" pitchFamily="34" charset="0"/>
                <a:cs typeface="Calibri" panose="020F0502020204030204" pitchFamily="34" charset="0"/>
              </a:rPr>
              <a:t>Person performing the ‘cut</a:t>
            </a:r>
            <a:r>
              <a:rPr lang="en-GB" b="1" dirty="0" smtClean="0">
                <a:solidFill>
                  <a:schemeClr val="accent1"/>
                </a:solidFill>
                <a:latin typeface="Calibri" panose="020F0502020204030204" pitchFamily="34" charset="0"/>
                <a:cs typeface="Calibri" panose="020F0502020204030204" pitchFamily="34" charset="0"/>
              </a:rPr>
              <a:t>’</a:t>
            </a:r>
          </a:p>
          <a:p>
            <a:pPr marL="285750" indent="-285750">
              <a:buFontTx/>
              <a:buChar char="-"/>
            </a:pPr>
            <a:endParaRPr lang="en-GB" b="1" dirty="0">
              <a:solidFill>
                <a:schemeClr val="accent1"/>
              </a:solidFill>
              <a:latin typeface="Calibri" panose="020F0502020204030204" pitchFamily="34" charset="0"/>
              <a:cs typeface="Calibri" panose="020F0502020204030204" pitchFamily="34" charset="0"/>
            </a:endParaRPr>
          </a:p>
          <a:p>
            <a:pPr lvl="1"/>
            <a:r>
              <a:rPr lang="en-GB" dirty="0" smtClean="0">
                <a:solidFill>
                  <a:schemeClr val="accent5"/>
                </a:solidFill>
                <a:latin typeface="Calibri" panose="020F0502020204030204" pitchFamily="34" charset="0"/>
                <a:cs typeface="Calibri" panose="020F0502020204030204" pitchFamily="34" charset="0"/>
              </a:rPr>
              <a:t>3) Report back (5 minutes)</a:t>
            </a:r>
            <a:endParaRPr lang="en-GB" dirty="0">
              <a:solidFill>
                <a:schemeClr val="accent5"/>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240514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7</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687377" y="1628800"/>
            <a:ext cx="7704856" cy="3724096"/>
          </a:xfrm>
          <a:prstGeom prst="rect">
            <a:avLst/>
          </a:prstGeom>
          <a:noFill/>
        </p:spPr>
        <p:txBody>
          <a:bodyPr wrap="square" rtlCol="0">
            <a:spAutoFit/>
          </a:bodyPr>
          <a:lstStyle/>
          <a:p>
            <a:pPr algn="ctr"/>
            <a:r>
              <a:rPr lang="en-GB" sz="2000" b="1" dirty="0">
                <a:solidFill>
                  <a:srgbClr val="FF0000"/>
                </a:solidFill>
                <a:latin typeface="Calibri" panose="020F0502020204030204" pitchFamily="34" charset="0"/>
                <a:cs typeface="Calibri" panose="020F0502020204030204" pitchFamily="34" charset="0"/>
              </a:rPr>
              <a:t>Damaris' </a:t>
            </a:r>
            <a:r>
              <a:rPr lang="en-GB" sz="2000" b="1" dirty="0" smtClean="0">
                <a:solidFill>
                  <a:srgbClr val="FF0000"/>
                </a:solidFill>
                <a:latin typeface="Calibri" panose="020F0502020204030204" pitchFamily="34" charset="0"/>
                <a:cs typeface="Calibri" panose="020F0502020204030204" pitchFamily="34" charset="0"/>
              </a:rPr>
              <a:t>story</a:t>
            </a:r>
          </a:p>
          <a:p>
            <a:endParaRPr lang="en-GB" sz="2000" b="1" dirty="0">
              <a:solidFill>
                <a:srgbClr val="FF0000"/>
              </a:solidFill>
              <a:latin typeface="Calibri" panose="020F0502020204030204" pitchFamily="34" charset="0"/>
              <a:cs typeface="Calibri" panose="020F0502020204030204" pitchFamily="34" charset="0"/>
            </a:endParaRPr>
          </a:p>
          <a:p>
            <a:r>
              <a:rPr lang="en-GB" sz="2000" dirty="0">
                <a:solidFill>
                  <a:schemeClr val="accent1"/>
                </a:solidFill>
                <a:latin typeface="Calibri" panose="020F0502020204030204" pitchFamily="34" charset="0"/>
                <a:cs typeface="Calibri" panose="020F0502020204030204" pitchFamily="34" charset="0"/>
              </a:rPr>
              <a:t>Damaris is from Kenya. </a:t>
            </a:r>
            <a:r>
              <a:rPr lang="en-GB" sz="2000" dirty="0" smtClean="0">
                <a:solidFill>
                  <a:schemeClr val="accent1"/>
                </a:solidFill>
                <a:latin typeface="Calibri" panose="020F0502020204030204" pitchFamily="34" charset="0"/>
                <a:cs typeface="Calibri" panose="020F0502020204030204" pitchFamily="34" charset="0"/>
              </a:rPr>
              <a:t>She is </a:t>
            </a:r>
            <a:r>
              <a:rPr lang="en-GB" sz="2000" dirty="0">
                <a:solidFill>
                  <a:schemeClr val="accent1"/>
                </a:solidFill>
                <a:latin typeface="Calibri" panose="020F0502020204030204" pitchFamily="34" charset="0"/>
                <a:cs typeface="Calibri" panose="020F0502020204030204" pitchFamily="34" charset="0"/>
              </a:rPr>
              <a:t>M</a:t>
            </a:r>
            <a:r>
              <a:rPr lang="en-GB" sz="2000" dirty="0" smtClean="0">
                <a:solidFill>
                  <a:schemeClr val="accent1"/>
                </a:solidFill>
                <a:latin typeface="Calibri" panose="020F0502020204030204" pitchFamily="34" charset="0"/>
                <a:cs typeface="Calibri" panose="020F0502020204030204" pitchFamily="34" charset="0"/>
              </a:rPr>
              <a:t>uslim. Her grandfather is the chief in her village. She</a:t>
            </a:r>
            <a:r>
              <a:rPr lang="en-GB" sz="2000" dirty="0">
                <a:solidFill>
                  <a:schemeClr val="accent1"/>
                </a:solidFill>
                <a:latin typeface="Calibri" panose="020F0502020204030204" pitchFamily="34" charset="0"/>
                <a:cs typeface="Calibri" panose="020F0502020204030204" pitchFamily="34" charset="0"/>
              </a:rPr>
              <a:t> had FGM aged 11. At the time she had no idea what it really was. "I didn’t know where I was going to be cut. I wanted to run, but... they held me back. I was crying so much." Afterwards, Damaris was married off to a much older man who regularly beat her.</a:t>
            </a:r>
          </a:p>
          <a:p>
            <a:r>
              <a:rPr lang="en-GB" sz="2000" dirty="0">
                <a:solidFill>
                  <a:schemeClr val="accent1"/>
                </a:solidFill>
                <a:latin typeface="Calibri" panose="020F0502020204030204" pitchFamily="34" charset="0"/>
                <a:cs typeface="Calibri" panose="020F0502020204030204" pitchFamily="34" charset="0"/>
              </a:rPr>
              <a:t>As a result of FGM, having sex and giving birth to her baby was agonising. She lived in constant misery and fear, until she found the courage to run away. </a:t>
            </a:r>
          </a:p>
          <a:p>
            <a:endParaRPr lang="en-GB" dirty="0"/>
          </a:p>
          <a:p>
            <a:endParaRPr lang="en-GB"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3000"/>
                    </a14:imgEffect>
                  </a14:imgLayer>
                </a14:imgProps>
              </a:ext>
              <a:ext uri="{28A0092B-C50C-407E-A947-70E740481C1C}">
                <a14:useLocalDpi xmlns:a14="http://schemas.microsoft.com/office/drawing/2010/main" val="0"/>
              </a:ext>
            </a:extLst>
          </a:blip>
          <a:srcRect/>
          <a:stretch>
            <a:fillRect/>
          </a:stretch>
        </p:blipFill>
        <p:spPr bwMode="auto">
          <a:xfrm>
            <a:off x="5255565" y="534334"/>
            <a:ext cx="313666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289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8</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3" name="TextBox 2"/>
          <p:cNvSpPr txBox="1"/>
          <p:nvPr/>
        </p:nvSpPr>
        <p:spPr>
          <a:xfrm>
            <a:off x="696698" y="1527693"/>
            <a:ext cx="7704856" cy="4278094"/>
          </a:xfrm>
          <a:prstGeom prst="rect">
            <a:avLst/>
          </a:prstGeom>
          <a:noFill/>
        </p:spPr>
        <p:txBody>
          <a:bodyPr wrap="square" rtlCol="0">
            <a:spAutoFit/>
          </a:bodyPr>
          <a:lstStyle/>
          <a:p>
            <a:pPr algn="ctr"/>
            <a:r>
              <a:rPr lang="en-GB" sz="2400" b="1" dirty="0" smtClean="0">
                <a:solidFill>
                  <a:schemeClr val="accent5"/>
                </a:solidFill>
                <a:latin typeface="Calibri" panose="020F0502020204030204" pitchFamily="34" charset="0"/>
                <a:cs typeface="Calibri" panose="020F0502020204030204" pitchFamily="34" charset="0"/>
              </a:rPr>
              <a:t>FGM is not an issue for women only</a:t>
            </a:r>
          </a:p>
          <a:p>
            <a:endParaRPr lang="en-GB" dirty="0" smtClean="0">
              <a:solidFill>
                <a:schemeClr val="accent5"/>
              </a:solidFill>
              <a:latin typeface="Calibri" panose="020F0502020204030204" pitchFamily="34" charset="0"/>
              <a:cs typeface="Calibri" panose="020F0502020204030204" pitchFamily="34" charset="0"/>
            </a:endParaRPr>
          </a:p>
          <a:p>
            <a:r>
              <a:rPr lang="en-GB" dirty="0" smtClean="0">
                <a:solidFill>
                  <a:schemeClr val="accent5"/>
                </a:solidFill>
                <a:latin typeface="Calibri" panose="020F0502020204030204" pitchFamily="34" charset="0"/>
                <a:cs typeface="Calibri" panose="020F0502020204030204" pitchFamily="34" charset="0"/>
              </a:rPr>
              <a:t>In your groups, take 5 minutes to answer:</a:t>
            </a:r>
            <a:endParaRPr lang="en-GB" dirty="0">
              <a:solidFill>
                <a:schemeClr val="accent5"/>
              </a:solidFill>
              <a:latin typeface="Calibri" panose="020F0502020204030204" pitchFamily="34" charset="0"/>
              <a:cs typeface="Calibri" panose="020F0502020204030204" pitchFamily="34" charset="0"/>
            </a:endParaRPr>
          </a:p>
          <a:p>
            <a:r>
              <a:rPr lang="en-GB" sz="2400" b="1" dirty="0" smtClean="0">
                <a:solidFill>
                  <a:schemeClr val="accent5"/>
                </a:solidFill>
                <a:latin typeface="Calibri" panose="020F0502020204030204" pitchFamily="34" charset="0"/>
                <a:cs typeface="Calibri" panose="020F0502020204030204" pitchFamily="34" charset="0"/>
              </a:rPr>
              <a:t>Can we feel </a:t>
            </a:r>
            <a:r>
              <a:rPr lang="en-GB" sz="2400" b="1" dirty="0" smtClean="0">
                <a:solidFill>
                  <a:schemeClr val="accent5"/>
                </a:solidFill>
                <a:latin typeface="Calibri" panose="020F0502020204030204" pitchFamily="34" charset="0"/>
                <a:cs typeface="Calibri" panose="020F0502020204030204" pitchFamily="34" charset="0"/>
              </a:rPr>
              <a:t>compassionate </a:t>
            </a:r>
            <a:r>
              <a:rPr lang="en-GB" sz="2400" b="1" dirty="0" smtClean="0">
                <a:solidFill>
                  <a:schemeClr val="accent5"/>
                </a:solidFill>
                <a:latin typeface="Calibri" panose="020F0502020204030204" pitchFamily="34" charset="0"/>
                <a:cs typeface="Calibri" panose="020F0502020204030204" pitchFamily="34" charset="0"/>
              </a:rPr>
              <a:t>about the:</a:t>
            </a:r>
          </a:p>
          <a:p>
            <a:pPr marL="342900" indent="-342900">
              <a:buFontTx/>
              <a:buChar char="-"/>
            </a:pPr>
            <a:r>
              <a:rPr lang="en-GB" dirty="0" smtClean="0">
                <a:solidFill>
                  <a:schemeClr val="accent1"/>
                </a:solidFill>
                <a:latin typeface="Calibri" panose="020F0502020204030204" pitchFamily="34" charset="0"/>
                <a:cs typeface="Calibri" panose="020F0502020204030204" pitchFamily="34" charset="0"/>
              </a:rPr>
              <a:t>Damaris’ mother?</a:t>
            </a:r>
          </a:p>
          <a:p>
            <a:pPr marL="342900" indent="-342900">
              <a:buFontTx/>
              <a:buChar char="-"/>
            </a:pPr>
            <a:r>
              <a:rPr lang="en-GB" dirty="0" smtClean="0">
                <a:solidFill>
                  <a:schemeClr val="accent1"/>
                </a:solidFill>
                <a:latin typeface="Calibri" panose="020F0502020204030204" pitchFamily="34" charset="0"/>
                <a:cs typeface="Calibri" panose="020F0502020204030204" pitchFamily="34" charset="0"/>
              </a:rPr>
              <a:t>Damaris’ father?</a:t>
            </a:r>
            <a:r>
              <a:rPr lang="en-GB" dirty="0">
                <a:solidFill>
                  <a:schemeClr val="accent1"/>
                </a:solidFill>
                <a:latin typeface="Calibri" panose="020F0502020204030204" pitchFamily="34" charset="0"/>
                <a:cs typeface="Calibri" panose="020F0502020204030204" pitchFamily="34" charset="0"/>
              </a:rPr>
              <a:t> </a:t>
            </a:r>
            <a:endParaRPr lang="en-GB" dirty="0" smtClean="0">
              <a:solidFill>
                <a:schemeClr val="accent1"/>
              </a:solidFill>
              <a:latin typeface="Calibri" panose="020F0502020204030204" pitchFamily="34" charset="0"/>
              <a:cs typeface="Calibri" panose="020F0502020204030204" pitchFamily="34" charset="0"/>
            </a:endParaRPr>
          </a:p>
          <a:p>
            <a:pPr marL="342900" indent="-342900">
              <a:buFontTx/>
              <a:buChar char="-"/>
            </a:pPr>
            <a:r>
              <a:rPr lang="en-GB" dirty="0" smtClean="0">
                <a:solidFill>
                  <a:schemeClr val="accent1"/>
                </a:solidFill>
                <a:latin typeface="Calibri" panose="020F0502020204030204" pitchFamily="34" charset="0"/>
                <a:cs typeface="Calibri" panose="020F0502020204030204" pitchFamily="34" charset="0"/>
              </a:rPr>
              <a:t>Grandfather?</a:t>
            </a:r>
          </a:p>
          <a:p>
            <a:pPr marL="285750" indent="-285750">
              <a:buFontTx/>
              <a:buChar char="-"/>
            </a:pPr>
            <a:r>
              <a:rPr lang="en-GB" sz="2000" dirty="0" smtClean="0">
                <a:solidFill>
                  <a:schemeClr val="accent1"/>
                </a:solidFill>
                <a:latin typeface="Calibri" panose="020F0502020204030204" pitchFamily="34" charset="0"/>
                <a:cs typeface="Calibri" panose="020F0502020204030204" pitchFamily="34" charset="0"/>
              </a:rPr>
              <a:t>Husband?</a:t>
            </a:r>
          </a:p>
          <a:p>
            <a:pPr marL="285750" indent="-285750">
              <a:buFontTx/>
              <a:buChar char="-"/>
            </a:pPr>
            <a:r>
              <a:rPr lang="en-GB" sz="2000" dirty="0" smtClean="0">
                <a:solidFill>
                  <a:schemeClr val="accent1"/>
                </a:solidFill>
                <a:latin typeface="Calibri" panose="020F0502020204030204" pitchFamily="34" charset="0"/>
                <a:cs typeface="Calibri" panose="020F0502020204030204" pitchFamily="34" charset="0"/>
              </a:rPr>
              <a:t>Culture?</a:t>
            </a:r>
          </a:p>
          <a:p>
            <a:pPr marL="285750" indent="-285750">
              <a:buFontTx/>
              <a:buChar char="-"/>
            </a:pPr>
            <a:r>
              <a:rPr lang="en-GB" sz="2000" dirty="0" smtClean="0">
                <a:solidFill>
                  <a:schemeClr val="accent1"/>
                </a:solidFill>
                <a:latin typeface="Calibri" panose="020F0502020204030204" pitchFamily="34" charset="0"/>
                <a:cs typeface="Calibri" panose="020F0502020204030204" pitchFamily="34" charset="0"/>
              </a:rPr>
              <a:t>Religion?</a:t>
            </a:r>
          </a:p>
          <a:p>
            <a:pPr marL="285750" indent="-285750">
              <a:buFontTx/>
              <a:buChar char="-"/>
            </a:pPr>
            <a:r>
              <a:rPr lang="en-GB" sz="2000" dirty="0" smtClean="0">
                <a:solidFill>
                  <a:schemeClr val="accent1"/>
                </a:solidFill>
                <a:latin typeface="Calibri" panose="020F0502020204030204" pitchFamily="34" charset="0"/>
                <a:cs typeface="Calibri" panose="020F0502020204030204" pitchFamily="34" charset="0"/>
              </a:rPr>
              <a:t>Society?</a:t>
            </a:r>
          </a:p>
          <a:p>
            <a:pPr marL="285750" indent="-285750">
              <a:buFontTx/>
              <a:buChar char="-"/>
            </a:pPr>
            <a:endParaRPr lang="en-GB" dirty="0"/>
          </a:p>
          <a:p>
            <a:endParaRPr lang="en-GB" dirty="0" smtClean="0"/>
          </a:p>
          <a:p>
            <a:r>
              <a:rPr lang="en-GB" dirty="0" smtClean="0">
                <a:solidFill>
                  <a:schemeClr val="accent5"/>
                </a:solidFill>
              </a:rPr>
              <a:t>Report back (5 minutes)</a:t>
            </a:r>
            <a:endParaRPr lang="en-GB" dirty="0">
              <a:solidFill>
                <a:schemeClr val="accent5"/>
              </a:solidFill>
            </a:endParaRPr>
          </a:p>
        </p:txBody>
      </p:sp>
    </p:spTree>
    <p:extLst>
      <p:ext uri="{BB962C8B-B14F-4D97-AF65-F5344CB8AC3E}">
        <p14:creationId xmlns:p14="http://schemas.microsoft.com/office/powerpoint/2010/main" val="1163755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0"/>
          </p:nvPr>
        </p:nvSpPr>
        <p:spPr bwMode="auto">
          <a:xfrm>
            <a:off x="2714625" y="6446838"/>
            <a:ext cx="58896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GB" altLang="en-US" sz="1200" baseline="30000" smtClean="0">
                <a:solidFill>
                  <a:srgbClr val="6E6E6E"/>
                </a:solidFill>
                <a:latin typeface="Calibri" pitchFamily="34" charset="0"/>
              </a:rPr>
              <a:t>I.Papadopoulos, Changing Lives through Mobility and Cross-border Cooperation: People and Culture, 10-02-2016, London</a:t>
            </a:r>
            <a:endParaRPr lang="en-GB" altLang="en-US" sz="1200" smtClean="0">
              <a:solidFill>
                <a:srgbClr val="6E6E6E"/>
              </a:solidFill>
              <a:latin typeface="Calibri" pitchFamily="34" charset="0"/>
            </a:endParaRPr>
          </a:p>
        </p:txBody>
      </p:sp>
      <p:sp>
        <p:nvSpPr>
          <p:cNvPr id="440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altLang="en-US">
                <a:solidFill>
                  <a:srgbClr val="D52B1E"/>
                </a:solidFill>
              </a:rPr>
              <a:t>| </a:t>
            </a:r>
            <a:r>
              <a:rPr lang="en-US" altLang="en-US">
                <a:solidFill>
                  <a:srgbClr val="6E6E6E"/>
                </a:solidFill>
              </a:rPr>
              <a:t> </a:t>
            </a:r>
            <a:fld id="{8B817E1F-2467-4E25-9D98-FB357AC0DB4C}" type="slidenum">
              <a:rPr lang="en-US" altLang="en-US">
                <a:solidFill>
                  <a:srgbClr val="6E6E6E"/>
                </a:solidFill>
              </a:rPr>
              <a:pPr eaLnBrk="1" hangingPunct="1"/>
              <a:t>9</a:t>
            </a:fld>
            <a:endParaRPr lang="en-US" altLang="en-US">
              <a:solidFill>
                <a:srgbClr val="6E6E6E"/>
              </a:solidFill>
            </a:endParaRPr>
          </a:p>
        </p:txBody>
      </p:sp>
      <p:grpSp>
        <p:nvGrpSpPr>
          <p:cNvPr id="44037" name="Group 5"/>
          <p:cNvGrpSpPr>
            <a:grpSpLocks/>
          </p:cNvGrpSpPr>
          <p:nvPr/>
        </p:nvGrpSpPr>
        <p:grpSpPr bwMode="auto">
          <a:xfrm>
            <a:off x="152113" y="518"/>
            <a:ext cx="1684338" cy="1527175"/>
            <a:chOff x="2811736" y="23941"/>
            <a:chExt cx="1683899" cy="1527111"/>
          </a:xfrm>
        </p:grpSpPr>
        <p:sp>
          <p:nvSpPr>
            <p:cNvPr id="7" name="Oval 6"/>
            <p:cNvSpPr/>
            <p:nvPr/>
          </p:nvSpPr>
          <p:spPr>
            <a:xfrm>
              <a:off x="2811736" y="23941"/>
              <a:ext cx="1683899" cy="152711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Oval 4"/>
            <p:cNvSpPr/>
            <p:nvPr/>
          </p:nvSpPr>
          <p:spPr>
            <a:xfrm>
              <a:off x="3057735" y="247770"/>
              <a:ext cx="1191901" cy="107945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lvl="0"/>
              <a:r>
                <a:rPr lang="en-GB" sz="1400" b="1" dirty="0" smtClean="0"/>
                <a:t>CC Compassion…for whom?</a:t>
              </a:r>
              <a:endParaRPr lang="en-GB" sz="1400" b="1" dirty="0"/>
            </a:p>
          </p:txBody>
        </p:sp>
      </p:grpSp>
      <p:sp>
        <p:nvSpPr>
          <p:cNvPr id="2" name="TextBox 1"/>
          <p:cNvSpPr txBox="1"/>
          <p:nvPr/>
        </p:nvSpPr>
        <p:spPr>
          <a:xfrm>
            <a:off x="2987824" y="553365"/>
            <a:ext cx="5256584" cy="584775"/>
          </a:xfrm>
          <a:prstGeom prst="rect">
            <a:avLst/>
          </a:prstGeom>
          <a:noFill/>
        </p:spPr>
        <p:txBody>
          <a:bodyPr wrap="square" rtlCol="0">
            <a:spAutoFit/>
          </a:bodyPr>
          <a:lstStyle/>
          <a:p>
            <a:r>
              <a:rPr lang="en-GB"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Back to Aristotle…</a:t>
            </a:r>
            <a:endParaRPr lang="en-GB" sz="32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67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U_White">
  <a:themeElements>
    <a:clrScheme name="MU">
      <a:dk1>
        <a:srgbClr val="6E6E6E"/>
      </a:dk1>
      <a:lt1>
        <a:sysClr val="window" lastClr="FFFFFF"/>
      </a:lt1>
      <a:dk2>
        <a:srgbClr val="D52B1E"/>
      </a:dk2>
      <a:lt2>
        <a:srgbClr val="FFFFFF"/>
      </a:lt2>
      <a:accent1>
        <a:srgbClr val="000000"/>
      </a:accent1>
      <a:accent2>
        <a:srgbClr val="AFAFAF"/>
      </a:accent2>
      <a:accent3>
        <a:srgbClr val="6E6E6E"/>
      </a:accent3>
      <a:accent4>
        <a:srgbClr val="FFFFFF"/>
      </a:accent4>
      <a:accent5>
        <a:srgbClr val="D52B1E"/>
      </a:accent5>
      <a:accent6>
        <a:srgbClr val="FFFFFF"/>
      </a:accent6>
      <a:hlink>
        <a:srgbClr val="D52B1E"/>
      </a:hlink>
      <a:folHlink>
        <a:srgbClr val="AF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1803</Words>
  <Application>Microsoft Office PowerPoint</Application>
  <PresentationFormat>On-screen Show (4:3)</PresentationFormat>
  <Paragraphs>285</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MU_White</vt:lpstr>
      <vt:lpstr> FGM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r.papadopoulos@mdx.ac.uk </vt:lpstr>
      <vt:lpstr>PowerPoint Presentation</vt:lpstr>
      <vt:lpstr> </vt:lpstr>
    </vt:vector>
  </TitlesOfParts>
  <Company>Middlesex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Conference</dc:title>
  <dc:creator>Rena Papadopoulos</dc:creator>
  <cp:lastModifiedBy>Rena Papadopoulos</cp:lastModifiedBy>
  <cp:revision>26</cp:revision>
  <dcterms:created xsi:type="dcterms:W3CDTF">2016-02-16T13:21:57Z</dcterms:created>
  <dcterms:modified xsi:type="dcterms:W3CDTF">2016-02-19T15:55:26Z</dcterms:modified>
</cp:coreProperties>
</file>