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86" r:id="rId8"/>
    <p:sldId id="287" r:id="rId9"/>
    <p:sldId id="269" r:id="rId10"/>
    <p:sldId id="288" r:id="rId11"/>
    <p:sldId id="289" r:id="rId12"/>
    <p:sldId id="290" r:id="rId13"/>
    <p:sldId id="292" r:id="rId14"/>
    <p:sldId id="281" r:id="rId15"/>
    <p:sldId id="284" r:id="rId16"/>
    <p:sldId id="285" r:id="rId17"/>
  </p:sldIdLst>
  <p:sldSz cx="9144000" cy="6858000" type="screen4x3"/>
  <p:notesSz cx="68119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671" autoAdjust="0"/>
  </p:normalViewPr>
  <p:slideViewPr>
    <p:cSldViewPr>
      <p:cViewPr varScale="1">
        <p:scale>
          <a:sx n="70" d="100"/>
          <a:sy n="70" d="100"/>
        </p:scale>
        <p:origin x="-7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FE69-A243-45FD-BEAA-728681ABF4F4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87622-0573-4743-BB5F-B3BDCDB8C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089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1D63C-5548-41E1-A32B-66A7EC219EA6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197" y="4722694"/>
            <a:ext cx="544957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2C082-FC4F-4A07-9C1A-E4EB073B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550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2C082-FC4F-4A07-9C1A-E4EB073B65A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082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42CC529-1EA6-4E24-AE30-A348171742E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3E92BAB-81B1-42C9-9EE2-867A7A1D2AEE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C529-1EA6-4E24-AE30-A348171742E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92BAB-81B1-42C9-9EE2-867A7A1D2A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C529-1EA6-4E24-AE30-A348171742E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92BAB-81B1-42C9-9EE2-867A7A1D2A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C529-1EA6-4E24-AE30-A348171742E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92BAB-81B1-42C9-9EE2-867A7A1D2A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C529-1EA6-4E24-AE30-A348171742E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92BAB-81B1-42C9-9EE2-867A7A1D2A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C529-1EA6-4E24-AE30-A348171742E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92BAB-81B1-42C9-9EE2-867A7A1D2AE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C529-1EA6-4E24-AE30-A348171742E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92BAB-81B1-42C9-9EE2-867A7A1D2A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C529-1EA6-4E24-AE30-A348171742E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92BAB-81B1-42C9-9EE2-867A7A1D2A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C529-1EA6-4E24-AE30-A348171742E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92BAB-81B1-42C9-9EE2-867A7A1D2A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C529-1EA6-4E24-AE30-A348171742E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92BAB-81B1-42C9-9EE2-867A7A1D2AEE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C529-1EA6-4E24-AE30-A348171742E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92BAB-81B1-42C9-9EE2-867A7A1D2A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42CC529-1EA6-4E24-AE30-A348171742E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3E92BAB-81B1-42C9-9EE2-867A7A1D2AE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dependent.gov.uk/browne-repor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ublications.parliament.uk/pa/cm200809/cmselect/cmdius/170/170i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Researching the Pedagogy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Dr.</a:t>
            </a:r>
            <a:r>
              <a:rPr lang="en-GB" dirty="0" smtClean="0"/>
              <a:t> Pat </a:t>
            </a:r>
            <a:r>
              <a:rPr lang="en-GB" dirty="0" smtClean="0"/>
              <a:t>Cartney</a:t>
            </a:r>
            <a:r>
              <a:rPr lang="en-GB" dirty="0" smtClean="0"/>
              <a:t>,</a:t>
            </a:r>
          </a:p>
          <a:p>
            <a:r>
              <a:rPr lang="en-GB" dirty="0" smtClean="0"/>
              <a:t>JSWEC, 2015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710019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Fluidity not fixed context….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Does the re-positioning of social work education offer opportunities for a different relationship with practice research?</a:t>
            </a:r>
          </a:p>
          <a:p>
            <a:r>
              <a:rPr lang="en-GB" dirty="0" smtClean="0"/>
              <a:t> Might we move further towards practice near rather than practice distant research?</a:t>
            </a:r>
          </a:p>
          <a:p>
            <a:r>
              <a:rPr lang="en-GB" dirty="0" smtClean="0"/>
              <a:t>Education more in practice – reclaiming ‘practice wisdom’ as knowledge source.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939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Range of tributaries in the research – practice divide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own our professional background and experience explicitly.</a:t>
            </a:r>
          </a:p>
          <a:p>
            <a:r>
              <a:rPr lang="en-GB" dirty="0" smtClean="0"/>
              <a:t>Knowledge as co-production – with practitioners, service users and students.</a:t>
            </a:r>
          </a:p>
          <a:p>
            <a:r>
              <a:rPr lang="en-GB" dirty="0" smtClean="0"/>
              <a:t>Explore messy knowledge – fine grained, in depth</a:t>
            </a:r>
          </a:p>
          <a:p>
            <a:r>
              <a:rPr lang="en-GB" dirty="0" smtClean="0"/>
              <a:t>Draw upon different methodologies (</a:t>
            </a:r>
            <a:r>
              <a:rPr lang="en-GB" dirty="0" err="1" smtClean="0"/>
              <a:t>Froggett</a:t>
            </a:r>
            <a:r>
              <a:rPr lang="en-GB" dirty="0" smtClean="0"/>
              <a:t> and Briggs, 2012)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526369"/>
            <a:ext cx="4286250" cy="96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7329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Reconfiguring pedagogy as research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 with our students to research their understandings about practice</a:t>
            </a:r>
          </a:p>
          <a:p>
            <a:pPr marL="68580" indent="0">
              <a:buNone/>
            </a:pPr>
            <a:endParaRPr lang="en-GB" dirty="0" smtClean="0"/>
          </a:p>
          <a:p>
            <a:r>
              <a:rPr lang="en-GB" dirty="0" smtClean="0"/>
              <a:t>Research </a:t>
            </a:r>
            <a:r>
              <a:rPr lang="en-GB" i="1" dirty="0" smtClean="0"/>
              <a:t>with</a:t>
            </a:r>
            <a:r>
              <a:rPr lang="en-GB" dirty="0" smtClean="0"/>
              <a:t> rather than </a:t>
            </a:r>
            <a:r>
              <a:rPr lang="en-GB" i="1" dirty="0" smtClean="0"/>
              <a:t>on </a:t>
            </a:r>
            <a:r>
              <a:rPr lang="en-GB" dirty="0" smtClean="0"/>
              <a:t>students</a:t>
            </a:r>
            <a:endParaRPr lang="en-GB" i="1" dirty="0" smtClean="0"/>
          </a:p>
          <a:p>
            <a:pPr marL="68580" indent="0">
              <a:buNone/>
            </a:pPr>
            <a:endParaRPr lang="en-GB" i="1" dirty="0" smtClean="0"/>
          </a:p>
          <a:p>
            <a:r>
              <a:rPr lang="en-GB" dirty="0" smtClean="0"/>
              <a:t>Mutual interconnectivity – teaching research mindedness in the process (Cartney, 2013)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043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Moving forward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Looked at context, arguments against and for undertaking pedagogic research.</a:t>
            </a:r>
          </a:p>
          <a:p>
            <a:pPr marL="68580" indent="0">
              <a:buNone/>
            </a:pPr>
            <a:endParaRPr lang="en-GB" dirty="0" smtClean="0"/>
          </a:p>
          <a:p>
            <a:r>
              <a:rPr lang="en-GB" dirty="0" smtClean="0"/>
              <a:t>Argued this space is contested – multiple voices and agendas.</a:t>
            </a:r>
          </a:p>
          <a:p>
            <a:pPr marL="68580" indent="0">
              <a:buNone/>
            </a:pPr>
            <a:endParaRPr lang="en-GB" dirty="0" smtClean="0"/>
          </a:p>
          <a:p>
            <a:r>
              <a:rPr lang="en-GB" dirty="0" smtClean="0"/>
              <a:t>Opens up possibilities for us.</a:t>
            </a:r>
          </a:p>
        </p:txBody>
      </p:sp>
    </p:spTree>
    <p:extLst>
      <p:ext uri="{BB962C8B-B14F-4D97-AF65-F5344CB8AC3E}">
        <p14:creationId xmlns:p14="http://schemas.microsoft.com/office/powerpoint/2010/main" val="3416744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Browne, J. (2010) </a:t>
            </a:r>
            <a:r>
              <a:rPr lang="en-GB" i="1" dirty="0"/>
              <a:t>Securing a sustainable future for higher education: An independent review of higher education funding and student finance. </a:t>
            </a:r>
            <a:r>
              <a:rPr lang="en-GB" dirty="0"/>
              <a:t>Accessed 13</a:t>
            </a:r>
            <a:r>
              <a:rPr lang="en-GB" baseline="30000" dirty="0"/>
              <a:t>th</a:t>
            </a:r>
            <a:r>
              <a:rPr lang="en-GB" dirty="0"/>
              <a:t> October 2010 from </a:t>
            </a:r>
            <a:r>
              <a:rPr lang="en-GB" u="sng" dirty="0" smtClean="0">
                <a:hlinkClick r:id="rId2"/>
              </a:rPr>
              <a:t>www.independent.gov.uk/browne-report</a:t>
            </a:r>
            <a:endParaRPr lang="en-GB" u="sng" dirty="0" smtClean="0"/>
          </a:p>
          <a:p>
            <a:r>
              <a:rPr lang="en-GB" dirty="0"/>
              <a:t>Cartney, P. (2013) Researching pedagogy in a contested space, </a:t>
            </a:r>
            <a:r>
              <a:rPr lang="en-GB" i="1" dirty="0"/>
              <a:t>British Journal of Social Work, </a:t>
            </a:r>
            <a:r>
              <a:rPr lang="en-GB" dirty="0" smtClean="0"/>
              <a:t>doi.10.1093/</a:t>
            </a:r>
            <a:r>
              <a:rPr lang="en-GB" dirty="0" err="1" smtClean="0"/>
              <a:t>bjsw</a:t>
            </a:r>
            <a:r>
              <a:rPr lang="en-GB" dirty="0" smtClean="0"/>
              <a:t>/bct151</a:t>
            </a:r>
            <a:r>
              <a:rPr lang="en-GB" dirty="0" smtClean="0"/>
              <a:t>   </a:t>
            </a:r>
            <a:endParaRPr lang="en-GB" dirty="0"/>
          </a:p>
          <a:p>
            <a:pPr lvl="0">
              <a:buClr>
                <a:srgbClr val="94C600"/>
              </a:buClr>
            </a:pPr>
            <a:r>
              <a:rPr lang="en-GB" dirty="0" err="1">
                <a:solidFill>
                  <a:srgbClr val="3E3D2D"/>
                </a:solidFill>
              </a:rPr>
              <a:t>Collini</a:t>
            </a:r>
            <a:r>
              <a:rPr lang="en-GB" dirty="0">
                <a:solidFill>
                  <a:srgbClr val="3E3D2D"/>
                </a:solidFill>
              </a:rPr>
              <a:t>, S. (2012) </a:t>
            </a:r>
            <a:r>
              <a:rPr lang="en-GB" i="1" dirty="0">
                <a:solidFill>
                  <a:srgbClr val="3E3D2D"/>
                </a:solidFill>
              </a:rPr>
              <a:t>What are universities for?</a:t>
            </a:r>
            <a:r>
              <a:rPr lang="en-GB" dirty="0">
                <a:solidFill>
                  <a:srgbClr val="3E3D2D"/>
                </a:solidFill>
              </a:rPr>
              <a:t> London</a:t>
            </a:r>
            <a:r>
              <a:rPr lang="en-GB">
                <a:solidFill>
                  <a:srgbClr val="3E3D2D"/>
                </a:solidFill>
              </a:rPr>
              <a:t>, </a:t>
            </a:r>
            <a:r>
              <a:rPr lang="en-GB" smtClean="0">
                <a:solidFill>
                  <a:srgbClr val="3E3D2D"/>
                </a:solidFill>
              </a:rPr>
              <a:t>Penguin</a:t>
            </a:r>
            <a:endParaRPr lang="en-GB" dirty="0"/>
          </a:p>
          <a:p>
            <a:r>
              <a:rPr lang="en-GB" dirty="0" err="1"/>
              <a:t>Froggett</a:t>
            </a:r>
            <a:r>
              <a:rPr lang="en-GB" dirty="0"/>
              <a:t>, L. &amp; Briggs, S. (2012) Practice –near and practice distant methods in human sciences, Journal of Research Practice, 8 (2) Article </a:t>
            </a:r>
            <a:r>
              <a:rPr lang="en-GB" dirty="0" smtClean="0"/>
              <a:t>M9</a:t>
            </a:r>
            <a:r>
              <a:rPr lang="en-GB" dirty="0" smtClean="0">
                <a:solidFill>
                  <a:srgbClr val="3E3D2D"/>
                </a:solidFill>
              </a:rPr>
              <a:t> </a:t>
            </a:r>
            <a:endParaRPr lang="en-GB" dirty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3933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House of Commons Innovation, Universities, Science &amp; Skills Committee (2009) </a:t>
            </a:r>
            <a:r>
              <a:rPr lang="en-GB" i="1" dirty="0"/>
              <a:t>Students and Universities: Eleventh report of session 2008 -9. </a:t>
            </a:r>
            <a:r>
              <a:rPr lang="en-GB" dirty="0"/>
              <a:t>Accessed 15</a:t>
            </a:r>
            <a:r>
              <a:rPr lang="en-GB" baseline="30000" dirty="0"/>
              <a:t>th</a:t>
            </a:r>
            <a:r>
              <a:rPr lang="en-GB" dirty="0"/>
              <a:t> December 2010 from </a:t>
            </a:r>
            <a:r>
              <a:rPr lang="en-GB" u="sng" dirty="0">
                <a:hlinkClick r:id="rId2"/>
              </a:rPr>
              <a:t>http://www.publications.parliament.uk/pa/cm200809/cmselect/cmdius/170/170ipdf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err="1"/>
              <a:t>Molesworth</a:t>
            </a:r>
            <a:r>
              <a:rPr lang="en-GB" dirty="0"/>
              <a:t>, M., Scullion, R., &amp; Nixon, E. (2010) </a:t>
            </a:r>
            <a:r>
              <a:rPr lang="en-GB" i="1" dirty="0"/>
              <a:t>The </a:t>
            </a:r>
            <a:r>
              <a:rPr lang="en-GB" i="1" dirty="0" err="1"/>
              <a:t>marketisation</a:t>
            </a:r>
            <a:r>
              <a:rPr lang="en-GB" i="1" dirty="0"/>
              <a:t> of higher education and the student as consumer. </a:t>
            </a:r>
            <a:r>
              <a:rPr lang="en-GB" dirty="0"/>
              <a:t>London, Taylor Francis </a:t>
            </a:r>
          </a:p>
          <a:p>
            <a:pPr marL="6858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016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Presentation based </a:t>
            </a:r>
            <a:r>
              <a:rPr lang="en-GB" dirty="0" smtClean="0"/>
              <a:t>in part 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Cartney, P. (2012) Researching pedagogy in a contested space</a:t>
            </a:r>
          </a:p>
          <a:p>
            <a:pPr marL="68580" indent="0">
              <a:buNone/>
            </a:pPr>
            <a:endParaRPr lang="en-GB" dirty="0"/>
          </a:p>
          <a:p>
            <a:pPr marL="68580" indent="0">
              <a:buNone/>
            </a:pPr>
            <a:r>
              <a:rPr lang="en-GB" dirty="0" smtClean="0"/>
              <a:t>Thesis available via Middlesex Research </a:t>
            </a:r>
            <a:r>
              <a:rPr lang="en-GB" dirty="0" smtClean="0"/>
              <a:t>Repository.</a:t>
            </a:r>
            <a:endParaRPr lang="en-GB" dirty="0" smtClean="0"/>
          </a:p>
          <a:p>
            <a:pPr marL="6858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49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Underpinning </a:t>
            </a:r>
            <a:r>
              <a:rPr lang="en-GB" dirty="0" smtClean="0"/>
              <a:t>ideas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Space to think together </a:t>
            </a:r>
            <a:r>
              <a:rPr lang="en-GB" dirty="0" smtClean="0"/>
              <a:t>about the current changes in the landscape of higher education</a:t>
            </a:r>
          </a:p>
          <a:p>
            <a:r>
              <a:rPr lang="en-GB" dirty="0" smtClean="0"/>
              <a:t>To reflect on the impact of changes in social work education</a:t>
            </a:r>
          </a:p>
          <a:p>
            <a:r>
              <a:rPr lang="en-GB" dirty="0" smtClean="0"/>
              <a:t>To explore threats and potential offered by current fluidity</a:t>
            </a:r>
          </a:p>
          <a:p>
            <a:r>
              <a:rPr lang="en-GB" dirty="0" smtClean="0"/>
              <a:t>Identify possible impact on research – practice tributaries &amp; chance to reconfigure this relationship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367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Exploring the </a:t>
            </a:r>
            <a:r>
              <a:rPr lang="en-GB" dirty="0" smtClean="0"/>
              <a:t>higher e</a:t>
            </a:r>
            <a:r>
              <a:rPr lang="en-GB" dirty="0" smtClean="0"/>
              <a:t>ducation</a:t>
            </a:r>
            <a:r>
              <a:rPr lang="en-GB" dirty="0" smtClean="0"/>
              <a:t> context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A battle is currently being fought in relation to the future of university education across the globe</a:t>
            </a:r>
            <a:r>
              <a:rPr lang="en-GB" dirty="0" smtClean="0"/>
              <a:t>.</a:t>
            </a:r>
          </a:p>
          <a:p>
            <a:r>
              <a:rPr lang="en-GB" dirty="0" smtClean="0"/>
              <a:t> Changes </a:t>
            </a:r>
            <a:r>
              <a:rPr lang="en-GB" dirty="0"/>
              <a:t>in the financial position of universities are the most obvious site for such a ‘call to arms</a:t>
            </a:r>
            <a:r>
              <a:rPr lang="en-GB" dirty="0" smtClean="0"/>
              <a:t>’.</a:t>
            </a:r>
          </a:p>
          <a:p>
            <a:r>
              <a:rPr lang="en-GB" dirty="0" smtClean="0"/>
              <a:t>Browne Review &amp; Students at the Heart of the System – transformed financial relationship between student and state.</a:t>
            </a:r>
          </a:p>
          <a:p>
            <a:r>
              <a:rPr lang="en-GB" dirty="0" smtClean="0"/>
              <a:t>Substantial crease in tuition fees &amp; withdrawal of teaching budget as part of government’s austerity </a:t>
            </a:r>
            <a:r>
              <a:rPr lang="en-GB" dirty="0" smtClean="0"/>
              <a:t>measures.</a:t>
            </a:r>
            <a:endParaRPr lang="en-GB" dirty="0"/>
          </a:p>
          <a:p>
            <a:r>
              <a:rPr lang="en-GB" dirty="0" smtClean="0"/>
              <a:t> Global austerity situation for higher </a:t>
            </a:r>
            <a:r>
              <a:rPr lang="en-GB" dirty="0" smtClean="0"/>
              <a:t>education.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027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513457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G</a:t>
            </a:r>
            <a:r>
              <a:rPr lang="en-GB" dirty="0" smtClean="0"/>
              <a:t>lobal </a:t>
            </a:r>
            <a:r>
              <a:rPr lang="en-GB" dirty="0"/>
              <a:t>economic forces are argued as leading to the ‘</a:t>
            </a:r>
            <a:r>
              <a:rPr lang="en-GB" dirty="0" err="1"/>
              <a:t>marketisation</a:t>
            </a:r>
            <a:r>
              <a:rPr lang="en-GB" dirty="0"/>
              <a:t>’ of higher education (</a:t>
            </a:r>
            <a:r>
              <a:rPr lang="en-GB" dirty="0" err="1"/>
              <a:t>Molesworth</a:t>
            </a:r>
            <a:r>
              <a:rPr lang="en-GB" dirty="0"/>
              <a:t>, Scullion and Nixon, 2010) and </a:t>
            </a:r>
            <a:r>
              <a:rPr lang="en-GB" dirty="0" smtClean="0"/>
              <a:t>the growth of private universities.</a:t>
            </a:r>
          </a:p>
          <a:p>
            <a:r>
              <a:rPr lang="en-GB" dirty="0" smtClean="0"/>
              <a:t>The </a:t>
            </a:r>
            <a:r>
              <a:rPr lang="en-GB" dirty="0"/>
              <a:t>increased provision of University League Tables and student satisfaction surveys have emerged and grown in importance within this context. </a:t>
            </a:r>
            <a:endParaRPr lang="en-GB" dirty="0" smtClean="0"/>
          </a:p>
          <a:p>
            <a:r>
              <a:rPr lang="en-GB" dirty="0" err="1" smtClean="0"/>
              <a:t>Collini</a:t>
            </a:r>
            <a:r>
              <a:rPr lang="en-GB" dirty="0" smtClean="0"/>
              <a:t>  </a:t>
            </a:r>
            <a:r>
              <a:rPr lang="en-GB" dirty="0"/>
              <a:t>suggests that ‘Vice – chancellors now keep as nervous an eye on league tables as do football managers’ (2012 : 17</a:t>
            </a:r>
            <a:r>
              <a:rPr lang="en-GB" dirty="0" smtClean="0"/>
              <a:t>). 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44522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043608" y="232813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Global economic forces are argued as leading to the ‘</a:t>
            </a:r>
            <a:r>
              <a:rPr lang="en-GB" dirty="0" err="1" smtClean="0"/>
              <a:t>marketisation</a:t>
            </a:r>
            <a:r>
              <a:rPr lang="en-GB" dirty="0" smtClean="0"/>
              <a:t>’ of higher education (</a:t>
            </a:r>
            <a:r>
              <a:rPr lang="en-GB" dirty="0" err="1" smtClean="0"/>
              <a:t>Molesworth</a:t>
            </a:r>
            <a:r>
              <a:rPr lang="en-GB" dirty="0" smtClean="0"/>
              <a:t>, Scullion and Nixon, 2010) and the growth of private universities.</a:t>
            </a:r>
          </a:p>
          <a:p>
            <a:r>
              <a:rPr lang="en-GB" dirty="0" smtClean="0"/>
              <a:t>The increased provision of University League Tables and student satisfaction surveys have emerged and grown in importance within this context. </a:t>
            </a:r>
          </a:p>
          <a:p>
            <a:r>
              <a:rPr lang="en-GB" dirty="0" err="1" smtClean="0"/>
              <a:t>Collini</a:t>
            </a:r>
            <a:r>
              <a:rPr lang="en-GB" dirty="0" smtClean="0"/>
              <a:t>  suggests that ‘Vice – chancellors now keep as nervous an eye on league tables as do football managers’ (2012 : 17). 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299" y="5473321"/>
            <a:ext cx="1452216" cy="80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5558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 said – we did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Students rebranded as consumers rather than </a:t>
            </a:r>
            <a:r>
              <a:rPr lang="en-GB" dirty="0" smtClean="0"/>
              <a:t>scholars.</a:t>
            </a:r>
            <a:endParaRPr lang="en-GB" dirty="0" smtClean="0"/>
          </a:p>
          <a:p>
            <a:r>
              <a:rPr lang="en-GB" dirty="0" smtClean="0"/>
              <a:t> Higher education </a:t>
            </a:r>
            <a:r>
              <a:rPr lang="en-GB" dirty="0"/>
              <a:t>is increasingly reconceptualised as an individual as opposed to a social </a:t>
            </a:r>
            <a:r>
              <a:rPr lang="en-GB" dirty="0" smtClean="0"/>
              <a:t>good.</a:t>
            </a:r>
          </a:p>
          <a:p>
            <a:r>
              <a:rPr lang="en-GB" dirty="0" smtClean="0"/>
              <a:t>New market orientation and </a:t>
            </a:r>
            <a:r>
              <a:rPr lang="en-GB" dirty="0"/>
              <a:t>economic drivers are also contributing to changes in the internal and external workings of the university and raising more fundamental questions about what a university is, or could be in </a:t>
            </a:r>
            <a:r>
              <a:rPr lang="en-GB" dirty="0" smtClean="0"/>
              <a:t>2015.</a:t>
            </a:r>
            <a:endParaRPr lang="en-GB" dirty="0"/>
          </a:p>
          <a:p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589240"/>
            <a:ext cx="2164854" cy="1082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47" y="5589240"/>
            <a:ext cx="3162300" cy="942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9503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 voices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</a:t>
            </a:r>
            <a:r>
              <a:rPr lang="en-GB" dirty="0" smtClean="0"/>
              <a:t>igher </a:t>
            </a:r>
            <a:r>
              <a:rPr lang="en-GB" dirty="0"/>
              <a:t>education currently exists in a contested space where different voices are sounding about the conflicting purposes of academic education and what constitutes the essence of being a university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smtClean="0"/>
              <a:t>Some of the possibly unintended consequences of our </a:t>
            </a:r>
            <a:r>
              <a:rPr lang="en-GB" dirty="0" err="1" smtClean="0"/>
              <a:t>marketisation</a:t>
            </a:r>
            <a:r>
              <a:rPr lang="en-GB" dirty="0" smtClean="0"/>
              <a:t> may still be unknown.</a:t>
            </a:r>
          </a:p>
        </p:txBody>
      </p:sp>
    </p:spTree>
    <p:extLst>
      <p:ext uri="{BB962C8B-B14F-4D97-AF65-F5344CB8AC3E}">
        <p14:creationId xmlns:p14="http://schemas.microsoft.com/office/powerpoint/2010/main" val="2055092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Changes in social work education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Taking place within broader fluid overarching context of changes within higher education.</a:t>
            </a:r>
          </a:p>
          <a:p>
            <a:r>
              <a:rPr lang="en-GB" dirty="0" smtClean="0"/>
              <a:t>Step Up, Front Line, Think Ahead, Teaching Partnerships- challenging the primary site of location of social work educ.</a:t>
            </a:r>
          </a:p>
          <a:p>
            <a:r>
              <a:rPr lang="en-GB" dirty="0" smtClean="0"/>
              <a:t>What does this mean? What are the threats and the opportunities for us?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57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Potential Threats…many…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 </a:t>
            </a:r>
            <a:r>
              <a:rPr lang="en-GB" dirty="0" smtClean="0"/>
              <a:t>The de- </a:t>
            </a:r>
            <a:r>
              <a:rPr lang="en-GB" dirty="0" err="1" smtClean="0"/>
              <a:t>professionalisation</a:t>
            </a:r>
            <a:r>
              <a:rPr lang="en-GB" dirty="0" smtClean="0"/>
              <a:t> of social work – training not education, course too short </a:t>
            </a:r>
            <a:r>
              <a:rPr lang="en-GB" dirty="0" err="1" smtClean="0"/>
              <a:t>etc</a:t>
            </a:r>
            <a:r>
              <a:rPr lang="en-GB" dirty="0" smtClean="0"/>
              <a:t>?</a:t>
            </a:r>
          </a:p>
          <a:p>
            <a:r>
              <a:rPr lang="en-GB" dirty="0" smtClean="0"/>
              <a:t>Impact of academic capitalism – students and lecturers </a:t>
            </a:r>
          </a:p>
          <a:p>
            <a:r>
              <a:rPr lang="en-GB" dirty="0" smtClean="0"/>
              <a:t>Lack of critique – employer voice too loud</a:t>
            </a:r>
          </a:p>
          <a:p>
            <a:r>
              <a:rPr lang="en-GB" dirty="0" smtClean="0"/>
              <a:t>Lack of outside reflective space for learning</a:t>
            </a:r>
          </a:p>
          <a:p>
            <a:r>
              <a:rPr lang="en-GB" dirty="0" smtClean="0"/>
              <a:t>Co-productive co-learning with other students in different sites reduced</a:t>
            </a:r>
          </a:p>
          <a:p>
            <a:r>
              <a:rPr lang="en-GB" dirty="0" smtClean="0"/>
              <a:t>Breadth and depth of learning challenged.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1466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GB" dirty="0" smtClean="0"/>
              <a:t>Is it all over for social work education – time to go home?</a:t>
            </a:r>
            <a:endParaRPr lang="en-GB" dirty="0" smtClean="0"/>
          </a:p>
          <a:p>
            <a:endParaRPr lang="en-GB" dirty="0"/>
          </a:p>
          <a:p>
            <a:pPr marL="68580" indent="0">
              <a:buNone/>
            </a:pPr>
            <a:endParaRPr lang="en-GB" dirty="0" smtClean="0"/>
          </a:p>
          <a:p>
            <a:endParaRPr lang="en-GB" dirty="0"/>
          </a:p>
          <a:p>
            <a:pPr marL="68580" indent="0">
              <a:buNone/>
            </a:pP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212976"/>
            <a:ext cx="42291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943722"/>
            <a:ext cx="2116846" cy="2469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8302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724</TotalTime>
  <Words>906</Words>
  <Application>Microsoft Office PowerPoint</Application>
  <PresentationFormat>On-screen Show (4:3)</PresentationFormat>
  <Paragraphs>75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Austin</vt:lpstr>
      <vt:lpstr>Researching the Pedagogy</vt:lpstr>
      <vt:lpstr>Underpinning ideas</vt:lpstr>
      <vt:lpstr>Exploring the higher education context </vt:lpstr>
      <vt:lpstr>PowerPoint Presentation</vt:lpstr>
      <vt:lpstr>You said – we did</vt:lpstr>
      <vt:lpstr>Different voices</vt:lpstr>
      <vt:lpstr>Changes in social work education</vt:lpstr>
      <vt:lpstr>Potential Threats…many… </vt:lpstr>
      <vt:lpstr>So…</vt:lpstr>
      <vt:lpstr>Fluidity not fixed context….</vt:lpstr>
      <vt:lpstr>Range of tributaries in the research – practice divide</vt:lpstr>
      <vt:lpstr>Reconfiguring pedagogy as research </vt:lpstr>
      <vt:lpstr>Moving forward</vt:lpstr>
      <vt:lpstr>References</vt:lpstr>
      <vt:lpstr>PowerPoint Presentation</vt:lpstr>
      <vt:lpstr>Presentation based in part on </vt:lpstr>
    </vt:vector>
  </TitlesOfParts>
  <Company>Middlesex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Cartney</dc:creator>
  <cp:lastModifiedBy>Patricia Cartney</cp:lastModifiedBy>
  <cp:revision>37</cp:revision>
  <cp:lastPrinted>2014-11-11T19:04:57Z</cp:lastPrinted>
  <dcterms:created xsi:type="dcterms:W3CDTF">2014-11-10T20:40:24Z</dcterms:created>
  <dcterms:modified xsi:type="dcterms:W3CDTF">2015-07-14T19:07:23Z</dcterms:modified>
</cp:coreProperties>
</file>