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547" r:id="rId2"/>
    <p:sldId id="603" r:id="rId3"/>
    <p:sldId id="613" r:id="rId4"/>
    <p:sldId id="617" r:id="rId5"/>
    <p:sldId id="605" r:id="rId6"/>
    <p:sldId id="610" r:id="rId7"/>
    <p:sldId id="620" r:id="rId8"/>
    <p:sldId id="602" r:id="rId9"/>
    <p:sldId id="550" r:id="rId10"/>
    <p:sldId id="486" r:id="rId11"/>
    <p:sldId id="621" r:id="rId12"/>
    <p:sldId id="581" r:id="rId13"/>
    <p:sldId id="619" r:id="rId14"/>
  </p:sldIdLst>
  <p:sldSz cx="9144000" cy="6858000" type="screen4x3"/>
  <p:notesSz cx="6811963" cy="9942513"/>
  <p:custDataLst>
    <p:tags r:id="rId17"/>
  </p:custData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251">
          <p15:clr>
            <a:srgbClr val="A4A3A4"/>
          </p15:clr>
        </p15:guide>
        <p15:guide id="2" orient="horz" pos="762">
          <p15:clr>
            <a:srgbClr val="A4A3A4"/>
          </p15:clr>
        </p15:guide>
        <p15:guide id="3" orient="horz" pos="1934">
          <p15:clr>
            <a:srgbClr val="A4A3A4"/>
          </p15:clr>
        </p15:guide>
        <p15:guide id="4" orient="horz" pos="1541">
          <p15:clr>
            <a:srgbClr val="A4A3A4"/>
          </p15:clr>
        </p15:guide>
        <p15:guide id="5" orient="horz" pos="4122">
          <p15:clr>
            <a:srgbClr val="A4A3A4"/>
          </p15:clr>
        </p15:guide>
        <p15:guide id="6" orient="horz" pos="1144">
          <p15:clr>
            <a:srgbClr val="A4A3A4"/>
          </p15:clr>
        </p15:guide>
        <p15:guide id="7" orient="horz" pos="3214">
          <p15:clr>
            <a:srgbClr val="A4A3A4"/>
          </p15:clr>
        </p15:guide>
        <p15:guide id="8" orient="horz" pos="622">
          <p15:clr>
            <a:srgbClr val="A4A3A4"/>
          </p15:clr>
        </p15:guide>
        <p15:guide id="9" pos="5521">
          <p15:clr>
            <a:srgbClr val="A4A3A4"/>
          </p15:clr>
        </p15:guide>
        <p15:guide id="10" pos="2879">
          <p15:clr>
            <a:srgbClr val="A4A3A4"/>
          </p15:clr>
        </p15:guide>
        <p15:guide id="11" pos="385">
          <p15:clr>
            <a:srgbClr val="A4A3A4"/>
          </p15:clr>
        </p15:guide>
        <p15:guide id="12" pos="2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32">
          <p15:clr>
            <a:srgbClr val="A4A3A4"/>
          </p15:clr>
        </p15:guide>
        <p15:guide id="2" pos="214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9973"/>
    <a:srgbClr val="CCECFF"/>
    <a:srgbClr val="000099"/>
    <a:srgbClr val="FFDDDD"/>
    <a:srgbClr val="C1FFEF"/>
    <a:srgbClr val="D1F0FF"/>
    <a:srgbClr val="FFFFCC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inimized">
    <p:restoredLeft sz="14207" autoAdjust="0"/>
    <p:restoredTop sz="55154" autoAdjust="0"/>
  </p:normalViewPr>
  <p:slideViewPr>
    <p:cSldViewPr snapToGrid="0">
      <p:cViewPr varScale="1">
        <p:scale>
          <a:sx n="22" d="100"/>
          <a:sy n="22" d="100"/>
        </p:scale>
        <p:origin x="-2820" y="-84"/>
      </p:cViewPr>
      <p:guideLst>
        <p:guide orient="horz" pos="1251"/>
        <p:guide orient="horz" pos="762"/>
        <p:guide orient="horz" pos="1934"/>
        <p:guide orient="horz" pos="1541"/>
        <p:guide orient="horz" pos="4122"/>
        <p:guide orient="horz" pos="1144"/>
        <p:guide orient="horz" pos="3214"/>
        <p:guide orient="horz" pos="622"/>
        <p:guide pos="5521"/>
        <p:guide pos="2879"/>
        <p:guide pos="385"/>
        <p:guide pos="220"/>
      </p:guideLst>
    </p:cSldViewPr>
  </p:slideViewPr>
  <p:outlineViewPr>
    <p:cViewPr>
      <p:scale>
        <a:sx n="33" d="100"/>
        <a:sy n="33" d="100"/>
      </p:scale>
      <p:origin x="0" y="547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-2148" y="-90"/>
      </p:cViewPr>
      <p:guideLst>
        <p:guide orient="horz" pos="3132"/>
        <p:guide pos="214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5388"/>
            <a:ext cx="2952593" cy="4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1" tIns="47865" rIns="95731" bIns="47865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9370" y="9445388"/>
            <a:ext cx="2952593" cy="4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1" tIns="47865" rIns="95731" bIns="47865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555CE3AE-74A2-45B2-9EF3-2FC1CDFDFC3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4422156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2338" y="746125"/>
            <a:ext cx="4967287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879" y="4721895"/>
            <a:ext cx="5450207" cy="4474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1" tIns="47865" rIns="95731" bIns="478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3789"/>
            <a:ext cx="2952593" cy="4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1" tIns="47865" rIns="95731" bIns="47865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7780" y="9443789"/>
            <a:ext cx="2952593" cy="4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1" tIns="47865" rIns="95731" bIns="47865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/>
            </a:lvl1pPr>
          </a:lstStyle>
          <a:p>
            <a:pPr>
              <a:defRPr/>
            </a:pPr>
            <a:fld id="{C141EABC-C2A5-4AC2-A097-17F39A8F0D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3574540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b="1" dirty="0" smtClean="0"/>
              <a:t>VH</a:t>
            </a:r>
          </a:p>
          <a:p>
            <a:endParaRPr lang="en-GB" b="0" dirty="0"/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en-GB" b="0" dirty="0"/>
              <a:t>I’m Vanessa Hill, one of the Service Development</a:t>
            </a:r>
            <a:r>
              <a:rPr lang="en-GB" b="0" baseline="0" dirty="0"/>
              <a:t> Liaison Librarians in Library and Student Support (LSS) at Middlesex University </a:t>
            </a:r>
            <a:r>
              <a:rPr lang="en-GB" b="0" u="none" baseline="0" dirty="0"/>
              <a:t>and I support </a:t>
            </a:r>
            <a:r>
              <a:rPr lang="en-GB" b="0" baseline="0" dirty="0"/>
              <a:t>staff and students in the School of S&amp;T specifically computing, product design and engineering, maths and stats.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endParaRPr lang="en-GB" b="0" baseline="0" dirty="0"/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en-GB" b="0" baseline="0" dirty="0"/>
              <a:t>This is Adam Edwards my line manager who is the Liaison </a:t>
            </a:r>
            <a:r>
              <a:rPr lang="en-GB" b="0" baseline="0" dirty="0" smtClean="0"/>
              <a:t>Manager </a:t>
            </a:r>
            <a:r>
              <a:rPr lang="en-GB" b="0" baseline="0" dirty="0"/>
              <a:t>for the Schools of S&amp;T and Law.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endParaRPr lang="en-GB" b="0" baseline="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dirty="0"/>
          </a:p>
          <a:p>
            <a:pPr marL="171450" indent="-171450" rtl="0">
              <a:buFont typeface="Arial" panose="020B0604020202020204" pitchFamily="34" charset="0"/>
              <a:buChar char="•"/>
            </a:pPr>
            <a:endParaRPr lang="en-GB" b="0" dirty="0"/>
          </a:p>
          <a:p>
            <a:endParaRPr lang="en-GB" b="0" dirty="0"/>
          </a:p>
          <a:p>
            <a:pPr marL="0" indent="0">
              <a:buFont typeface="Arial" panose="020B0604020202020204" pitchFamily="34" charset="0"/>
              <a:buNone/>
            </a:pPr>
            <a:endParaRPr lang="en-GB" b="0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0B144C-A85E-4710-B333-86FC076D6EFE}" type="slidenum">
              <a:rPr lang="en-GB" smtClean="0"/>
              <a:pPr/>
              <a:t>1</a:t>
            </a:fld>
            <a:endParaRPr lang="en-GB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b="1" dirty="0" smtClean="0"/>
              <a:t>AE</a:t>
            </a:r>
            <a:endParaRPr lang="en-GB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141EABC-C2A5-4AC2-A097-17F39A8F0D48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And just to prove we actually did it….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41EABC-C2A5-4AC2-A097-17F39A8F0D48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50596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AE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41EABC-C2A5-4AC2-A097-17F39A8F0D48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17388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AE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41EABC-C2A5-4AC2-A097-17F39A8F0D48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1133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b="1" dirty="0" smtClean="0"/>
              <a:t>VH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We would like to share our story with you </a:t>
            </a:r>
            <a:r>
              <a:rPr lang="en-GB" b="1" dirty="0"/>
              <a:t>of being inspired by others </a:t>
            </a:r>
            <a:r>
              <a:rPr lang="en-GB" dirty="0"/>
              <a:t>and how </a:t>
            </a:r>
            <a:r>
              <a:rPr lang="en-GB" dirty="0" smtClean="0"/>
              <a:t>as a result we have in turn </a:t>
            </a:r>
            <a:r>
              <a:rPr lang="en-GB" b="1" dirty="0" smtClean="0"/>
              <a:t>inspired others.</a:t>
            </a:r>
            <a:endParaRPr lang="en-GB" b="1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Ours is a story of </a:t>
            </a:r>
            <a:r>
              <a:rPr lang="en-GB" b="1" dirty="0"/>
              <a:t>several things coming together at the right time</a:t>
            </a:r>
            <a:r>
              <a:rPr lang="en-GB" dirty="0"/>
              <a:t>….just like the wonderful Spaghetti Junction in my home city…….and how this lead us down a road that we could not have imagined……a bit like actually driving on the Spaghetti junction!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So we started to work together in 2011.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This was a pivotal moment in both our careers when its true to say that everything changed.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To cut a long story short b</a:t>
            </a:r>
            <a:r>
              <a:rPr lang="en-GB" sz="1200" b="0" baseline="0" dirty="0"/>
              <a:t>ack in 2008 I found myself teaching in a </a:t>
            </a:r>
            <a:r>
              <a:rPr lang="en-GB" sz="1200" b="1" baseline="0" dirty="0"/>
              <a:t>new subject area </a:t>
            </a:r>
            <a:r>
              <a:rPr lang="en-GB" sz="1200" b="0" baseline="0" dirty="0"/>
              <a:t>(computing) which I knew nothing about, consequently </a:t>
            </a:r>
            <a:r>
              <a:rPr lang="en-GB" sz="1200" b="1" baseline="0" dirty="0"/>
              <a:t>preparing demonstrations for library workshops </a:t>
            </a:r>
            <a:r>
              <a:rPr lang="en-GB" sz="1200" b="0" baseline="0" dirty="0"/>
              <a:t>took too long and I was unhappy teaching students in a </a:t>
            </a:r>
            <a:r>
              <a:rPr lang="en-GB" sz="1200" b="1" baseline="0" dirty="0"/>
              <a:t>traditional didactic way</a:t>
            </a:r>
            <a:r>
              <a:rPr lang="en-GB" sz="1200" b="0" baseline="0" dirty="0"/>
              <a:t>.</a:t>
            </a:r>
          </a:p>
          <a:p>
            <a:pPr marL="171450" indent="-171450">
              <a:buClr>
                <a:schemeClr val="bg2">
                  <a:lumMod val="25000"/>
                </a:schemeClr>
              </a:buClr>
              <a:buFont typeface="Arial" pitchFamily="34" charset="0"/>
              <a:buChar char="•"/>
            </a:pPr>
            <a:endParaRPr lang="en-GB" sz="1200" b="0" baseline="0" dirty="0"/>
          </a:p>
          <a:p>
            <a:pPr marL="171450" indent="-171450">
              <a:buClr>
                <a:schemeClr val="bg2">
                  <a:lumMod val="25000"/>
                </a:schemeClr>
              </a:buClr>
              <a:buFont typeface="Arial" pitchFamily="34" charset="0"/>
              <a:buChar char="•"/>
            </a:pPr>
            <a:r>
              <a:rPr lang="en-GB" sz="1200" b="0" baseline="0" dirty="0"/>
              <a:t>I had already </a:t>
            </a:r>
            <a:r>
              <a:rPr lang="en-GB" sz="1200" b="1" baseline="0" dirty="0"/>
              <a:t>started to make a few changes </a:t>
            </a:r>
            <a:r>
              <a:rPr lang="en-GB" sz="1200" b="0" baseline="0" dirty="0"/>
              <a:t>finding myself between </a:t>
            </a:r>
            <a:r>
              <a:rPr lang="en-GB" sz="1200" b="0" baseline="0" dirty="0" smtClean="0"/>
              <a:t>managers.</a:t>
            </a:r>
            <a:endParaRPr lang="en-GB" sz="1200" b="0" baseline="0" dirty="0"/>
          </a:p>
          <a:p>
            <a:pPr marL="0" indent="0">
              <a:buClr>
                <a:schemeClr val="bg2">
                  <a:lumMod val="25000"/>
                </a:schemeClr>
              </a:buClr>
              <a:buFont typeface="Arial" pitchFamily="34" charset="0"/>
              <a:buNone/>
            </a:pPr>
            <a:endParaRPr lang="en-GB" sz="1200" b="0" baseline="0" dirty="0"/>
          </a:p>
          <a:p>
            <a:pPr marL="171450" indent="-171450">
              <a:buClr>
                <a:schemeClr val="bg2">
                  <a:lumMod val="25000"/>
                </a:schemeClr>
              </a:buClr>
              <a:buFont typeface="Arial" pitchFamily="34" charset="0"/>
              <a:buChar char="•"/>
            </a:pPr>
            <a:r>
              <a:rPr lang="en-GB" sz="1200" b="0" baseline="0" dirty="0"/>
              <a:t>Adam </a:t>
            </a:r>
            <a:r>
              <a:rPr lang="en-GB" sz="1200" b="0" baseline="0" dirty="0" smtClean="0"/>
              <a:t>having joined Middlesex around the same </a:t>
            </a:r>
            <a:r>
              <a:rPr lang="en-GB" sz="1200" b="0" baseline="0" dirty="0"/>
              <a:t>time found himself </a:t>
            </a:r>
            <a:r>
              <a:rPr lang="en-GB" sz="1200" b="1" baseline="0" dirty="0"/>
              <a:t>suddenly having to teach </a:t>
            </a:r>
            <a:r>
              <a:rPr lang="en-GB" sz="1200" b="0" baseline="0" dirty="0"/>
              <a:t>again after many years with only the L&amp;T skills he had used 20 years previously. His more recent experience at his previous place of work made him realise that library workshops </a:t>
            </a:r>
            <a:r>
              <a:rPr lang="en-GB" sz="1200" b="1" baseline="0" dirty="0"/>
              <a:t>were not fun for anyone or effective</a:t>
            </a:r>
            <a:r>
              <a:rPr lang="en-GB" sz="1200" b="0" baseline="0" dirty="0"/>
              <a:t>.</a:t>
            </a:r>
          </a:p>
          <a:p>
            <a:pPr marL="171450" indent="-171450">
              <a:buClr>
                <a:schemeClr val="bg2">
                  <a:lumMod val="25000"/>
                </a:schemeClr>
              </a:buClr>
              <a:buFont typeface="Arial" pitchFamily="34" charset="0"/>
              <a:buChar char="•"/>
            </a:pPr>
            <a:endParaRPr lang="en-GB" sz="1200" b="0" baseline="0" dirty="0"/>
          </a:p>
          <a:p>
            <a:pPr marL="171450" indent="-171450">
              <a:buClr>
                <a:schemeClr val="bg2">
                  <a:lumMod val="25000"/>
                </a:schemeClr>
              </a:buClr>
              <a:buFont typeface="Arial" pitchFamily="34" charset="0"/>
              <a:buChar char="•"/>
            </a:pPr>
            <a:r>
              <a:rPr lang="en-GB" sz="1200" b="0" baseline="0" dirty="0"/>
              <a:t>At our first 121 we discussed a number of issues and problems…….Adam says he can’t remember this conversation, but I ranted for a solid hour.</a:t>
            </a:r>
          </a:p>
          <a:p>
            <a:pPr marL="171450" indent="-171450">
              <a:buClr>
                <a:schemeClr val="bg2">
                  <a:lumMod val="25000"/>
                </a:schemeClr>
              </a:buClr>
              <a:buFont typeface="Arial" pitchFamily="34" charset="0"/>
              <a:buChar char="•"/>
            </a:pPr>
            <a:endParaRPr lang="en-GB" sz="1200" b="0" baseline="0" dirty="0"/>
          </a:p>
          <a:p>
            <a:pPr marL="171450" indent="-171450">
              <a:buClr>
                <a:schemeClr val="bg2">
                  <a:lumMod val="25000"/>
                </a:schemeClr>
              </a:buClr>
              <a:buFont typeface="Arial" pitchFamily="34" charset="0"/>
              <a:buChar char="•"/>
            </a:pPr>
            <a:r>
              <a:rPr lang="en-GB" sz="1200" b="0" baseline="0" dirty="0"/>
              <a:t>Despite his memory loss, things started to change.</a:t>
            </a:r>
          </a:p>
          <a:p>
            <a:pPr marL="171450" indent="-171450">
              <a:buClr>
                <a:schemeClr val="bg2">
                  <a:lumMod val="25000"/>
                </a:schemeClr>
              </a:buClr>
              <a:buFont typeface="Arial" pitchFamily="34" charset="0"/>
              <a:buChar char="•"/>
            </a:pPr>
            <a:endParaRPr lang="en-GB" sz="1200" b="0" baseline="0" dirty="0"/>
          </a:p>
          <a:p>
            <a:pPr marL="0" indent="0">
              <a:buClr>
                <a:schemeClr val="bg2">
                  <a:lumMod val="25000"/>
                </a:schemeClr>
              </a:buClr>
              <a:buFont typeface="Arial" pitchFamily="34" charset="0"/>
              <a:buNone/>
            </a:pPr>
            <a:endParaRPr lang="en-GB" sz="1200" b="0" baseline="0" dirty="0"/>
          </a:p>
          <a:p>
            <a:pPr marL="171450" indent="-171450">
              <a:buClr>
                <a:schemeClr val="bg2">
                  <a:lumMod val="25000"/>
                </a:schemeClr>
              </a:buClr>
              <a:buFont typeface="Arial" pitchFamily="34" charset="0"/>
              <a:buChar char="•"/>
            </a:pPr>
            <a:endParaRPr lang="en-GB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41EABC-C2A5-4AC2-A097-17F39A8F0D48}" type="slidenum">
              <a:rPr lang="en-GB" smtClean="0"/>
              <a:pPr>
                <a:defRPr/>
              </a:pPr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6023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sz="1400" b="1" dirty="0"/>
              <a:t> </a:t>
            </a:r>
            <a:r>
              <a:rPr lang="en-GB" sz="1400" b="1" dirty="0" smtClean="0"/>
              <a:t>VH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/>
              <a:t>What inspired the changes that we </a:t>
            </a:r>
            <a:r>
              <a:rPr lang="en-GB" sz="1400" dirty="0" smtClean="0"/>
              <a:t>made </a:t>
            </a:r>
            <a:r>
              <a:rPr lang="en-GB" sz="1400" dirty="0"/>
              <a:t>to our pedagogy were 2 workshops that we </a:t>
            </a:r>
            <a:r>
              <a:rPr lang="en-GB" sz="1400" dirty="0" smtClean="0"/>
              <a:t>attended.</a:t>
            </a:r>
            <a:endParaRPr lang="en-GB" sz="1400" b="1" dirty="0"/>
          </a:p>
          <a:p>
            <a:pPr marL="0" indent="0">
              <a:buFont typeface="Arial" panose="020B0604020202020204" pitchFamily="34" charset="0"/>
              <a:buNone/>
            </a:pPr>
            <a:endParaRPr lang="en-GB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/>
              <a:t>Just prior to working with Adam I attended a day long workshop run by the great Sharon </a:t>
            </a:r>
            <a:r>
              <a:rPr lang="en-GB" sz="1400" dirty="0" err="1"/>
              <a:t>Markless</a:t>
            </a:r>
            <a:r>
              <a:rPr lang="en-GB" sz="1400" dirty="0"/>
              <a:t> at CILIP on </a:t>
            </a:r>
            <a:r>
              <a:rPr lang="en-GB" sz="1400" b="1" dirty="0">
                <a:solidFill>
                  <a:schemeClr val="bg2"/>
                </a:solidFill>
                <a:latin typeface="Calibri" charset="0"/>
              </a:rPr>
              <a:t>‘Teaching information literacy in HE workshop’.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400" b="1" dirty="0">
              <a:solidFill>
                <a:schemeClr val="bg2"/>
              </a:solidFill>
              <a:latin typeface="Calibri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b="0" dirty="0">
                <a:solidFill>
                  <a:schemeClr val="bg2"/>
                </a:solidFill>
                <a:latin typeface="Calibri" charset="0"/>
              </a:rPr>
              <a:t>I had been </a:t>
            </a:r>
            <a:r>
              <a:rPr lang="en-GB" sz="1400" b="0" dirty="0" err="1">
                <a:solidFill>
                  <a:schemeClr val="bg2"/>
                </a:solidFill>
                <a:latin typeface="Calibri" charset="0"/>
              </a:rPr>
              <a:t>Marklessed</a:t>
            </a:r>
            <a:r>
              <a:rPr lang="en-GB" sz="1400" b="0" dirty="0">
                <a:solidFill>
                  <a:schemeClr val="bg2"/>
                </a:solidFill>
                <a:latin typeface="Calibri" charset="0"/>
              </a:rPr>
              <a:t> before, but part of being </a:t>
            </a:r>
            <a:r>
              <a:rPr lang="en-GB" sz="1400" b="1" dirty="0">
                <a:solidFill>
                  <a:schemeClr val="bg2"/>
                </a:solidFill>
                <a:latin typeface="Calibri" charset="0"/>
              </a:rPr>
              <a:t>inspired is having a need</a:t>
            </a:r>
            <a:r>
              <a:rPr lang="en-GB" sz="1400" b="1" dirty="0" smtClean="0">
                <a:solidFill>
                  <a:schemeClr val="bg2"/>
                </a:solidFill>
                <a:latin typeface="Calibri" charset="0"/>
              </a:rPr>
              <a:t>.…….I </a:t>
            </a:r>
            <a:r>
              <a:rPr lang="en-GB" sz="1400" b="1" dirty="0">
                <a:solidFill>
                  <a:schemeClr val="bg2"/>
                </a:solidFill>
                <a:latin typeface="Calibri" charset="0"/>
              </a:rPr>
              <a:t>had a </a:t>
            </a:r>
            <a:r>
              <a:rPr lang="en-GB" sz="1400" b="1" dirty="0" smtClean="0">
                <a:solidFill>
                  <a:schemeClr val="bg2"/>
                </a:solidFill>
                <a:latin typeface="Calibri" charset="0"/>
              </a:rPr>
              <a:t>need and the time was right for change.</a:t>
            </a:r>
            <a:endParaRPr lang="en-GB" sz="1400" b="1" dirty="0">
              <a:solidFill>
                <a:schemeClr val="bg2"/>
              </a:solidFill>
              <a:latin typeface="Calibri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400" b="0" dirty="0">
              <a:solidFill>
                <a:schemeClr val="bg2"/>
              </a:solidFill>
              <a:latin typeface="Calibri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b="0" dirty="0">
                <a:solidFill>
                  <a:schemeClr val="bg2"/>
                </a:solidFill>
                <a:latin typeface="Calibri" charset="0"/>
              </a:rPr>
              <a:t>I brought</a:t>
            </a:r>
            <a:r>
              <a:rPr lang="en-GB" sz="1400" b="0" baseline="0" dirty="0">
                <a:solidFill>
                  <a:schemeClr val="bg2"/>
                </a:solidFill>
                <a:latin typeface="Calibri" charset="0"/>
              </a:rPr>
              <a:t> back a number of key L&amp;T principles </a:t>
            </a:r>
            <a:r>
              <a:rPr lang="en-GB" sz="1400" b="0" baseline="0" dirty="0" smtClean="0">
                <a:solidFill>
                  <a:schemeClr val="bg2"/>
                </a:solidFill>
                <a:latin typeface="Calibri" charset="0"/>
              </a:rPr>
              <a:t>which resonated with my own ideas e.g</a:t>
            </a:r>
            <a:r>
              <a:rPr lang="en-GB" sz="1400" b="0" baseline="0" dirty="0">
                <a:solidFill>
                  <a:schemeClr val="bg2"/>
                </a:solidFill>
                <a:latin typeface="Calibri" charset="0"/>
              </a:rPr>
              <a:t>.</a:t>
            </a:r>
            <a:endParaRPr lang="en-GB" sz="1400" b="0" dirty="0">
              <a:solidFill>
                <a:schemeClr val="bg2"/>
              </a:solidFill>
              <a:latin typeface="Calibri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bg2"/>
                </a:solidFill>
                <a:latin typeface="Calibri" charset="0"/>
              </a:rPr>
              <a:t>Don’t try and cover to much: </a:t>
            </a:r>
            <a:r>
              <a:rPr lang="en-GB" sz="1400" b="0" dirty="0">
                <a:solidFill>
                  <a:schemeClr val="bg2"/>
                </a:solidFill>
                <a:latin typeface="Calibri" charset="0"/>
              </a:rPr>
              <a:t>make the best</a:t>
            </a:r>
            <a:r>
              <a:rPr lang="en-GB" sz="1400" b="0" baseline="0" dirty="0">
                <a:solidFill>
                  <a:schemeClr val="bg2"/>
                </a:solidFill>
                <a:latin typeface="Calibri" charset="0"/>
              </a:rPr>
              <a:t> use of the time</a:t>
            </a:r>
            <a:endParaRPr lang="en-GB" sz="1400" b="1" dirty="0">
              <a:solidFill>
                <a:schemeClr val="bg2"/>
              </a:solidFill>
              <a:latin typeface="Calibri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bg2"/>
                </a:solidFill>
                <a:latin typeface="Calibri" charset="0"/>
              </a:rPr>
              <a:t>Discussion is powerful:</a:t>
            </a:r>
            <a:r>
              <a:rPr lang="en-GB" sz="1400" b="0" dirty="0">
                <a:solidFill>
                  <a:schemeClr val="bg2"/>
                </a:solidFill>
                <a:latin typeface="Calibri" charset="0"/>
              </a:rPr>
              <a:t> let students discover for themselves, we don’t need to demonstrate or dictate</a:t>
            </a:r>
            <a:endParaRPr lang="en-GB" sz="1400" b="1" dirty="0">
              <a:solidFill>
                <a:schemeClr val="bg2"/>
              </a:solidFill>
              <a:latin typeface="Calibri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bg2"/>
                </a:solidFill>
                <a:latin typeface="Calibri" charset="0"/>
              </a:rPr>
              <a:t>Don’t try</a:t>
            </a:r>
            <a:r>
              <a:rPr lang="en-GB" sz="1400" b="1" baseline="0" dirty="0">
                <a:solidFill>
                  <a:schemeClr val="bg2"/>
                </a:solidFill>
                <a:latin typeface="Calibri" charset="0"/>
              </a:rPr>
              <a:t> and clone expertise </a:t>
            </a:r>
            <a:r>
              <a:rPr lang="en-GB" sz="1400" b="1" baseline="0" dirty="0" err="1">
                <a:solidFill>
                  <a:schemeClr val="bg2"/>
                </a:solidFill>
                <a:latin typeface="Calibri" charset="0"/>
              </a:rPr>
              <a:t>etc</a:t>
            </a:r>
            <a:r>
              <a:rPr lang="en-GB" sz="1400" b="1" baseline="0" dirty="0">
                <a:solidFill>
                  <a:schemeClr val="bg2"/>
                </a:solidFill>
                <a:latin typeface="Calibri" charset="0"/>
              </a:rPr>
              <a:t>: </a:t>
            </a:r>
            <a:r>
              <a:rPr lang="en-GB" sz="1400" b="0" baseline="0" dirty="0">
                <a:solidFill>
                  <a:schemeClr val="bg2"/>
                </a:solidFill>
                <a:latin typeface="Calibri" charset="0"/>
              </a:rPr>
              <a:t>students unlikely to search for information like librarians</a:t>
            </a:r>
            <a:endParaRPr lang="en-GB" sz="1400" b="0" dirty="0">
              <a:solidFill>
                <a:schemeClr val="bg2"/>
              </a:solidFill>
              <a:latin typeface="Calibri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400" b="0" baseline="0" dirty="0">
              <a:solidFill>
                <a:schemeClr val="bg2"/>
              </a:solidFill>
              <a:latin typeface="Calibri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b="0" baseline="0" dirty="0">
                <a:solidFill>
                  <a:schemeClr val="bg2"/>
                </a:solidFill>
                <a:latin typeface="Calibri" charset="0"/>
              </a:rPr>
              <a:t>So we went </a:t>
            </a:r>
            <a:r>
              <a:rPr lang="en-GB" sz="1400" b="1" baseline="0" dirty="0">
                <a:solidFill>
                  <a:schemeClr val="bg2"/>
                </a:solidFill>
                <a:latin typeface="Calibri" charset="0"/>
              </a:rPr>
              <a:t>back to basics </a:t>
            </a:r>
            <a:r>
              <a:rPr lang="en-GB" sz="1400" b="0" baseline="0" dirty="0">
                <a:solidFill>
                  <a:schemeClr val="bg2"/>
                </a:solidFill>
                <a:latin typeface="Calibri" charset="0"/>
              </a:rPr>
              <a:t>and considered what things we really needed to </a:t>
            </a:r>
            <a:r>
              <a:rPr lang="en-GB" sz="1400" b="0" baseline="0" dirty="0" smtClean="0">
                <a:solidFill>
                  <a:schemeClr val="bg2"/>
                </a:solidFill>
                <a:latin typeface="Calibri" charset="0"/>
              </a:rPr>
              <a:t>teach and identified 4 key information literacy fundamentals.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400" b="0" baseline="0" dirty="0">
              <a:solidFill>
                <a:schemeClr val="bg2"/>
              </a:solidFill>
              <a:latin typeface="Calibri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b="0" baseline="0" dirty="0">
                <a:solidFill>
                  <a:schemeClr val="bg2"/>
                </a:solidFill>
                <a:latin typeface="Calibri" charset="0"/>
              </a:rPr>
              <a:t>The </a:t>
            </a:r>
            <a:r>
              <a:rPr lang="en-GB" sz="1400" b="1" baseline="0" dirty="0">
                <a:solidFill>
                  <a:schemeClr val="bg2"/>
                </a:solidFill>
                <a:latin typeface="Calibri" charset="0"/>
              </a:rPr>
              <a:t>vehicle</a:t>
            </a:r>
            <a:r>
              <a:rPr lang="en-GB" sz="1400" b="0" baseline="0" dirty="0">
                <a:solidFill>
                  <a:schemeClr val="bg2"/>
                </a:solidFill>
                <a:latin typeface="Calibri" charset="0"/>
              </a:rPr>
              <a:t> to enable these changes came after Adam attended the </a:t>
            </a:r>
            <a:r>
              <a:rPr lang="en-GB" sz="1400" b="1" baseline="0" dirty="0">
                <a:solidFill>
                  <a:schemeClr val="bg2"/>
                </a:solidFill>
                <a:latin typeface="Calibri" charset="0"/>
              </a:rPr>
              <a:t>Librarians Information Literacy Annual Conference (LILAC) </a:t>
            </a:r>
            <a:r>
              <a:rPr lang="en-GB" sz="1400" b="0" baseline="0" dirty="0">
                <a:solidFill>
                  <a:schemeClr val="bg2"/>
                </a:solidFill>
                <a:latin typeface="Calibri" charset="0"/>
              </a:rPr>
              <a:t>in early 2011.  Adam attended a workshop by Susan Boyle from University College Dublin on the use of games in library workshops.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400" b="0" baseline="0" dirty="0">
              <a:solidFill>
                <a:schemeClr val="bg2"/>
              </a:solidFill>
              <a:latin typeface="Calibri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b="0" baseline="0" dirty="0">
                <a:solidFill>
                  <a:schemeClr val="bg2"/>
                </a:solidFill>
                <a:latin typeface="Calibri" charset="0"/>
              </a:rPr>
              <a:t>He came back </a:t>
            </a:r>
            <a:r>
              <a:rPr lang="en-GB" sz="1400" b="1" baseline="0" dirty="0">
                <a:solidFill>
                  <a:schemeClr val="bg2"/>
                </a:solidFill>
                <a:latin typeface="Calibri" charset="0"/>
              </a:rPr>
              <a:t>full of ideas </a:t>
            </a:r>
            <a:r>
              <a:rPr lang="en-GB" sz="1400" b="0" baseline="0" dirty="0">
                <a:solidFill>
                  <a:schemeClr val="bg2"/>
                </a:solidFill>
                <a:latin typeface="Calibri" charset="0"/>
              </a:rPr>
              <a:t>and so we set to work.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400" b="0" baseline="0" dirty="0">
              <a:solidFill>
                <a:schemeClr val="bg2"/>
              </a:solidFill>
              <a:latin typeface="Calibri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b="0" baseline="0" dirty="0">
                <a:solidFill>
                  <a:schemeClr val="bg2"/>
                </a:solidFill>
                <a:latin typeface="Calibri" charset="0"/>
              </a:rPr>
              <a:t>We started to </a:t>
            </a:r>
            <a:r>
              <a:rPr lang="en-GB" sz="1400" b="1" baseline="0" dirty="0">
                <a:solidFill>
                  <a:schemeClr val="bg2"/>
                </a:solidFill>
                <a:latin typeface="Calibri" charset="0"/>
              </a:rPr>
              <a:t>develop games and activities </a:t>
            </a:r>
            <a:r>
              <a:rPr lang="en-GB" sz="1400" b="0" baseline="0" dirty="0">
                <a:solidFill>
                  <a:schemeClr val="bg2"/>
                </a:solidFill>
                <a:latin typeface="Calibri" charset="0"/>
              </a:rPr>
              <a:t>for each of the 4 elements in our workshops.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400" b="0" baseline="0" dirty="0">
              <a:solidFill>
                <a:schemeClr val="bg2"/>
              </a:solidFill>
              <a:latin typeface="Calibri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b="0" baseline="0" dirty="0">
                <a:solidFill>
                  <a:schemeClr val="bg2"/>
                </a:solidFill>
                <a:latin typeface="Calibri" charset="0"/>
              </a:rPr>
              <a:t>Initially we concentrated on first year Under Graduate workshops, but have since developed a whole programme of training for all levels from Foundation up to Post Grad.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400" b="0" baseline="0" dirty="0">
              <a:solidFill>
                <a:schemeClr val="bg2"/>
              </a:solidFill>
              <a:latin typeface="Calibri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400" b="0" baseline="0" dirty="0">
                <a:solidFill>
                  <a:schemeClr val="bg2"/>
                </a:solidFill>
                <a:latin typeface="Calibri" charset="0"/>
              </a:rPr>
              <a:t>***************Examples on next slide********************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400" b="0" baseline="0" dirty="0">
              <a:solidFill>
                <a:schemeClr val="bg2"/>
              </a:solidFill>
              <a:latin typeface="Calibri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400" b="0" baseline="0" dirty="0">
              <a:solidFill>
                <a:schemeClr val="bg2"/>
              </a:solidFill>
              <a:latin typeface="Calibri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GB" sz="1400" b="0" baseline="0" dirty="0">
              <a:solidFill>
                <a:schemeClr val="bg2"/>
              </a:solidFill>
              <a:latin typeface="Calibri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141EABC-C2A5-4AC2-A097-17F39A8F0D48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b="1" dirty="0" smtClean="0"/>
              <a:t>VH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Here </a:t>
            </a:r>
            <a:r>
              <a:rPr lang="en-GB" dirty="0"/>
              <a:t>are a few examples of what we developed. </a:t>
            </a:r>
            <a:endParaRPr lang="en-GB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There isn’t time</a:t>
            </a:r>
            <a:r>
              <a:rPr lang="en-GB" baseline="0" dirty="0" smtClean="0"/>
              <a:t> to explain them now, but more information is available online for anyone interested. Details at the link on the screen.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Many of them are card games, but not all.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But they are all </a:t>
            </a:r>
            <a:r>
              <a:rPr lang="en-GB" b="1" dirty="0" smtClean="0"/>
              <a:t>cheap and easy </a:t>
            </a:r>
            <a:r>
              <a:rPr lang="en-GB" dirty="0" smtClean="0"/>
              <a:t>to </a:t>
            </a:r>
            <a:r>
              <a:rPr lang="en-GB" dirty="0"/>
              <a:t>produce and </a:t>
            </a:r>
            <a:r>
              <a:rPr lang="en-GB" b="1" dirty="0"/>
              <a:t>simple</a:t>
            </a:r>
            <a:r>
              <a:rPr lang="en-GB" dirty="0"/>
              <a:t> to play.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important thing about them is that they enable </a:t>
            </a:r>
            <a:r>
              <a:rPr lang="en-GB" b="1" dirty="0"/>
              <a:t>discussion</a:t>
            </a:r>
            <a:r>
              <a:rPr lang="en-GB" dirty="0"/>
              <a:t>, </a:t>
            </a:r>
            <a:r>
              <a:rPr lang="en-GB" b="1" dirty="0"/>
              <a:t>collaboration</a:t>
            </a:r>
            <a:r>
              <a:rPr lang="en-GB" dirty="0"/>
              <a:t>, </a:t>
            </a:r>
            <a:r>
              <a:rPr lang="en-GB" b="1" dirty="0"/>
              <a:t>peer learning</a:t>
            </a:r>
            <a:r>
              <a:rPr lang="en-GB" dirty="0"/>
              <a:t>, </a:t>
            </a:r>
            <a:r>
              <a:rPr lang="en-GB" b="1" dirty="0"/>
              <a:t>reflection</a:t>
            </a:r>
            <a:r>
              <a:rPr lang="en-GB" dirty="0"/>
              <a:t> and </a:t>
            </a:r>
            <a:r>
              <a:rPr lang="en-GB" b="1" dirty="0"/>
              <a:t>feedback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41EABC-C2A5-4AC2-A097-17F39A8F0D48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7610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b="1" dirty="0" smtClean="0">
                <a:effectLst/>
              </a:rPr>
              <a:t>AE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b="0" dirty="0" smtClean="0">
              <a:effectLst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dirty="0" smtClean="0">
                <a:effectLst/>
              </a:rPr>
              <a:t>The </a:t>
            </a:r>
            <a:r>
              <a:rPr lang="en-GB" b="1" dirty="0">
                <a:effectLst/>
              </a:rPr>
              <a:t>use of games </a:t>
            </a:r>
            <a:r>
              <a:rPr lang="en-GB" b="0" dirty="0">
                <a:effectLst/>
              </a:rPr>
              <a:t>and our </a:t>
            </a:r>
            <a:r>
              <a:rPr lang="en-GB" b="1" dirty="0">
                <a:effectLst/>
              </a:rPr>
              <a:t>changed pedagogy </a:t>
            </a:r>
            <a:r>
              <a:rPr lang="en-GB" b="0" dirty="0">
                <a:effectLst/>
              </a:rPr>
              <a:t>seemed to work. We got good feedback from </a:t>
            </a:r>
            <a:r>
              <a:rPr lang="en-GB" b="0" dirty="0" smtClean="0">
                <a:effectLst/>
              </a:rPr>
              <a:t>lecturers</a:t>
            </a:r>
            <a:r>
              <a:rPr lang="en-GB" b="0" baseline="0" dirty="0" smtClean="0">
                <a:effectLst/>
              </a:rPr>
              <a:t> and students formally and informally.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b="0" baseline="0" dirty="0" smtClean="0">
              <a:effectLst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baseline="0" dirty="0" smtClean="0">
                <a:effectLst/>
              </a:rPr>
              <a:t>Students’ marks even seemed to improve.</a:t>
            </a:r>
            <a:endParaRPr lang="en-GB" b="0" dirty="0">
              <a:effectLst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b="0" dirty="0">
              <a:effectLst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dirty="0">
                <a:effectLst/>
              </a:rPr>
              <a:t>So we started to share </a:t>
            </a:r>
            <a:r>
              <a:rPr lang="en-GB" b="0" dirty="0" smtClean="0">
                <a:effectLst/>
              </a:rPr>
              <a:t>our ideas</a:t>
            </a:r>
            <a:r>
              <a:rPr lang="en-GB" b="0" baseline="0" dirty="0" smtClean="0">
                <a:effectLst/>
              </a:rPr>
              <a:t> and </a:t>
            </a:r>
            <a:r>
              <a:rPr lang="en-GB" b="0" baseline="0" dirty="0" smtClean="0"/>
              <a:t>wrote </a:t>
            </a:r>
            <a:r>
              <a:rPr lang="en-GB" b="0" baseline="0" dirty="0"/>
              <a:t>up the early success of our games and activities in an article in the journal </a:t>
            </a:r>
            <a:r>
              <a:rPr lang="en-GB" b="0" i="1" baseline="0" dirty="0" err="1"/>
              <a:t>Sconul</a:t>
            </a:r>
            <a:r>
              <a:rPr lang="en-GB" b="0" i="1" baseline="0" dirty="0"/>
              <a:t> Focus</a:t>
            </a:r>
            <a:r>
              <a:rPr lang="en-GB" b="0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b="1" dirty="0">
              <a:effectLst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0" baseline="0" dirty="0"/>
              <a:t>The first time we shared our changed pedagogical practice to a live audience was at a Middlesex University Learning and Teaching conference in 2012.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b="0" baseline="0" dirty="0"/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0" baseline="0" dirty="0"/>
              <a:t>The next time was at </a:t>
            </a:r>
            <a:r>
              <a:rPr lang="en-GB" b="1" baseline="0" dirty="0"/>
              <a:t>LILAC 2013</a:t>
            </a:r>
            <a:r>
              <a:rPr lang="en-GB" b="0" baseline="0" dirty="0"/>
              <a:t>……</a:t>
            </a:r>
            <a:r>
              <a:rPr lang="en-GB" b="1" baseline="0" dirty="0"/>
              <a:t>the conference that had so inspired </a:t>
            </a:r>
            <a:r>
              <a:rPr lang="en-GB" b="1" baseline="0" dirty="0" smtClean="0"/>
              <a:t>me </a:t>
            </a:r>
            <a:r>
              <a:rPr lang="en-GB" b="1" baseline="0" dirty="0"/>
              <a:t>two years before</a:t>
            </a:r>
            <a:r>
              <a:rPr lang="en-GB" b="0" baseline="0" dirty="0"/>
              <a:t>.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b="0" baseline="0" dirty="0"/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0" baseline="0" dirty="0"/>
              <a:t>One thing lead to another and we have subsequently presented and ran workshops for:</a:t>
            </a:r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0" baseline="0" dirty="0"/>
              <a:t>CPD25</a:t>
            </a:r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0" baseline="0" dirty="0"/>
              <a:t>ARLIS</a:t>
            </a:r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0" baseline="0" dirty="0"/>
              <a:t>University Science and Technology Librarians Group</a:t>
            </a:r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0" baseline="0" dirty="0" smtClean="0"/>
              <a:t>HEA STEM </a:t>
            </a:r>
            <a:r>
              <a:rPr lang="en-GB" b="0" baseline="0" dirty="0"/>
              <a:t>conference</a:t>
            </a:r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0" baseline="0" dirty="0"/>
              <a:t>The librarians at Queen </a:t>
            </a:r>
            <a:r>
              <a:rPr lang="en-GB" b="0" baseline="0" dirty="0" smtClean="0"/>
              <a:t>Mary </a:t>
            </a:r>
            <a:r>
              <a:rPr lang="en-GB" b="0" baseline="0" dirty="0"/>
              <a:t>University London</a:t>
            </a:r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0" baseline="0" dirty="0"/>
              <a:t>British Library</a:t>
            </a:r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0" baseline="0" dirty="0" err="1"/>
              <a:t>Proquest</a:t>
            </a:r>
            <a:endParaRPr lang="en-GB" b="0" baseline="0" dirty="0"/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0" baseline="0" dirty="0"/>
              <a:t>Summon</a:t>
            </a:r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0" baseline="0" dirty="0"/>
              <a:t>CILIP Conference and the CILIP School Library’s Group</a:t>
            </a:r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0" baseline="0" dirty="0"/>
              <a:t>IFLA</a:t>
            </a:r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0" baseline="0" dirty="0"/>
              <a:t>NHS</a:t>
            </a:r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0" baseline="0" dirty="0"/>
              <a:t>And various groups of school librarians.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b="0" baseline="0" dirty="0"/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0" baseline="0" dirty="0"/>
              <a:t>We have also published a number of </a:t>
            </a:r>
            <a:r>
              <a:rPr lang="en-GB" b="0" baseline="0" dirty="0" smtClean="0"/>
              <a:t>papers and </a:t>
            </a:r>
            <a:r>
              <a:rPr lang="en-GB" b="0" baseline="0" dirty="0"/>
              <a:t>were shortlisted for a THELMA in 2014.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b="0" strike="noStrike" baseline="0" dirty="0"/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0" strike="noStrike" baseline="0" dirty="0"/>
              <a:t>Following requests for more information about our games we made the templates for our games, instructions for their use and lesson plans available on JORUM  and following JORUM’s demise, </a:t>
            </a:r>
            <a:r>
              <a:rPr lang="en-GB" b="0" strike="noStrike" baseline="0" dirty="0" smtClean="0"/>
              <a:t>MERLOT.  In a three year period these were downloaded nearly 12,000 times and according to JORUM stats we have a few fans in Puerto Rico.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b="0" strike="noStrike" baseline="0" dirty="0" smtClean="0"/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0" strike="noStrike" baseline="0" dirty="0" smtClean="0"/>
              <a:t>We </a:t>
            </a:r>
            <a:r>
              <a:rPr lang="en-GB" b="0" strike="noStrike" baseline="0" dirty="0"/>
              <a:t>have </a:t>
            </a:r>
            <a:r>
              <a:rPr lang="en-GB" b="0" strike="noStrike" baseline="0" dirty="0" smtClean="0"/>
              <a:t>also had </a:t>
            </a:r>
            <a:r>
              <a:rPr lang="en-GB" i="0" strike="noStrike" baseline="0" dirty="0"/>
              <a:t>a number of visits and teaching observations from librarians from the University of Bath, </a:t>
            </a:r>
            <a:r>
              <a:rPr lang="en-GB" i="0" strike="noStrike" baseline="0" dirty="0">
                <a:solidFill>
                  <a:srgbClr val="FF0000"/>
                </a:solidFill>
              </a:rPr>
              <a:t>Bucks New University </a:t>
            </a:r>
            <a:r>
              <a:rPr lang="en-GB" i="0" strike="noStrike" baseline="0" dirty="0"/>
              <a:t>and Regents University London.</a:t>
            </a:r>
            <a:endParaRPr lang="en-GB" i="0" strike="noStrike" dirty="0"/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GB" i="1" strike="noStrike" dirty="0"/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i="0" strike="noStrike" baseline="0" dirty="0"/>
              <a:t>To date </a:t>
            </a:r>
            <a:r>
              <a:rPr lang="en-GB" b="1" i="0" strike="noStrike" baseline="0" dirty="0"/>
              <a:t>our games are being used widely in UK institutions</a:t>
            </a:r>
            <a:r>
              <a:rPr lang="en-GB" i="0" strike="noStrike" baseline="0" dirty="0"/>
              <a:t> including LSE, Surrey, Cardiff Met, Regents University London, Huddersfield and in Sweden as well as in school and NHS libraries. </a:t>
            </a:r>
            <a:endParaRPr lang="en-GB" i="0" strike="noStrike" baseline="0" dirty="0" smtClean="0"/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GB" i="0" strike="noStrike" baseline="0" dirty="0" smtClean="0"/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0" strike="noStrike" baseline="0" dirty="0" smtClean="0"/>
              <a:t>The NHS are now offering their own workshop based on what they learnt from us.</a:t>
            </a:r>
            <a:endParaRPr lang="en-GB" i="0" strike="noStrike" baseline="0" dirty="0"/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GB" i="0" strike="noStrike" baseline="0" dirty="0"/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i="0" strike="noStrike" baseline="0" dirty="0"/>
              <a:t>Much to our amazement people were listening to us and we realised that we were inspiring others to do what we had done a few years earlier </a:t>
            </a:r>
            <a:r>
              <a:rPr lang="en-GB" i="0" strike="noStrike" baseline="0" dirty="0" err="1"/>
              <a:t>i.e</a:t>
            </a:r>
            <a:r>
              <a:rPr lang="en-GB" i="0" strike="noStrike" baseline="0" dirty="0" smtClean="0"/>
              <a:t>: rethinking our professional and pedagogical practice.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b="0" dirty="0" smtClean="0"/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0" dirty="0" smtClean="0"/>
              <a:t>Ultimately we had done </a:t>
            </a:r>
            <a:r>
              <a:rPr lang="en-GB" b="1" dirty="0" smtClean="0"/>
              <a:t>what we set out to achieve </a:t>
            </a:r>
            <a:r>
              <a:rPr lang="en-GB" b="0" dirty="0" smtClean="0"/>
              <a:t>i.e. changing our own pedagogical practice</a:t>
            </a:r>
            <a:r>
              <a:rPr lang="en-GB" b="0" baseline="0" dirty="0" smtClean="0"/>
              <a:t> to make teaching more fun and effective.</a:t>
            </a:r>
            <a:endParaRPr lang="en-GB" b="0" dirty="0" smtClean="0"/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b="0" dirty="0" smtClean="0"/>
          </a:p>
          <a:p>
            <a:pPr marL="171450" indent="-171450">
              <a:lnSpc>
                <a:spcPct val="10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1200" b="0" kern="1200" dirty="0" smtClean="0">
                <a:solidFill>
                  <a:schemeClr val="bg2"/>
                </a:solidFill>
                <a:latin typeface="Calibri" pitchFamily="34" charset="0"/>
                <a:ea typeface="ＭＳ Ｐゴシック" charset="-128"/>
                <a:cs typeface="ＭＳ Ｐゴシック" charset="-128"/>
              </a:rPr>
              <a:t>What we hadn’t bargained on was embarking on a Doctorate in Professional Studies by Public Works through the Institute of Work-based Learning at Middlesex University……a qualification more commonly known as a </a:t>
            </a:r>
            <a:r>
              <a:rPr lang="en-GB" sz="1200" b="0" kern="1200" dirty="0" err="1" smtClean="0">
                <a:solidFill>
                  <a:schemeClr val="bg2"/>
                </a:solidFill>
                <a:latin typeface="Calibri" pitchFamily="34" charset="0"/>
                <a:ea typeface="ＭＳ Ｐゴシック" charset="-128"/>
                <a:cs typeface="ＭＳ Ｐゴシック" charset="-128"/>
              </a:rPr>
              <a:t>DProf</a:t>
            </a:r>
            <a:r>
              <a:rPr lang="en-GB" sz="1200" b="0" kern="1200" dirty="0" smtClean="0">
                <a:solidFill>
                  <a:schemeClr val="bg2"/>
                </a:solidFill>
                <a:latin typeface="Calibri" pitchFamily="34" charset="0"/>
                <a:ea typeface="ＭＳ Ｐゴシック" charset="-128"/>
                <a:cs typeface="ＭＳ Ｐゴシック" charset="-128"/>
              </a:rPr>
              <a:t>.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GB" i="0" strike="noStrike" baseline="0" dirty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i="1" strike="noStrike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>
              <a:effectLst/>
            </a:endParaRPr>
          </a:p>
          <a:p>
            <a:pPr marL="457200" lvl="1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i="1" baseline="0" dirty="0"/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GB" i="1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141EABC-C2A5-4AC2-A097-17F39A8F0D48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3423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b="1" kern="1200" dirty="0" smtClean="0">
                <a:solidFill>
                  <a:schemeClr val="bg2"/>
                </a:solidFill>
                <a:latin typeface="Calibri" pitchFamily="34" charset="0"/>
                <a:ea typeface="ＭＳ Ｐゴシック" charset="-128"/>
                <a:cs typeface="ＭＳ Ｐゴシック" charset="-128"/>
              </a:rPr>
              <a:t>AE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GB" sz="1200" b="1" kern="1200" dirty="0" smtClean="0">
              <a:solidFill>
                <a:schemeClr val="bg2"/>
              </a:solidFill>
              <a:latin typeface="Calibri" pitchFamily="34" charset="0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b="1" kern="1200" dirty="0" smtClean="0">
                <a:solidFill>
                  <a:schemeClr val="bg2"/>
                </a:solidFill>
                <a:latin typeface="Calibri" pitchFamily="34" charset="0"/>
                <a:ea typeface="ＭＳ Ｐゴシック" charset="-128"/>
                <a:cs typeface="ＭＳ Ｐゴシック" charset="-128"/>
              </a:rPr>
              <a:t>So how did this happen</a:t>
            </a:r>
            <a:r>
              <a:rPr lang="en-GB" sz="1200" b="0" kern="1200" dirty="0" smtClean="0">
                <a:solidFill>
                  <a:schemeClr val="bg2"/>
                </a:solidFill>
                <a:latin typeface="Calibri" pitchFamily="34" charset="0"/>
                <a:ea typeface="ＭＳ Ｐゴシック" charset="-128"/>
                <a:cs typeface="ＭＳ Ｐゴシック" charset="-128"/>
              </a:rPr>
              <a:t>…….after all we were just librarians getting on with our job, teaching, buying books </a:t>
            </a:r>
            <a:r>
              <a:rPr lang="en-GB" sz="1200" b="0" kern="1200" dirty="0" err="1" smtClean="0">
                <a:solidFill>
                  <a:schemeClr val="bg2"/>
                </a:solidFill>
                <a:latin typeface="Calibri" pitchFamily="34" charset="0"/>
                <a:ea typeface="ＭＳ Ｐゴシック" charset="-128"/>
                <a:cs typeface="ＭＳ Ｐゴシック" charset="-128"/>
              </a:rPr>
              <a:t>etc</a:t>
            </a:r>
            <a:r>
              <a:rPr lang="en-GB" sz="1200" b="0" kern="1200" dirty="0" smtClean="0">
                <a:solidFill>
                  <a:schemeClr val="bg2"/>
                </a:solidFill>
                <a:latin typeface="Calibri" pitchFamily="34" charset="0"/>
                <a:ea typeface="ＭＳ Ｐゴシック" charset="-128"/>
                <a:cs typeface="ＭＳ Ｐゴシック" charset="-128"/>
              </a:rPr>
              <a:t>, but as Kate Maguire the Head of </a:t>
            </a:r>
            <a:r>
              <a:rPr lang="en-GB" sz="1200" b="0" kern="1200" dirty="0" err="1" smtClean="0">
                <a:solidFill>
                  <a:schemeClr val="bg2"/>
                </a:solidFill>
                <a:latin typeface="Calibri" pitchFamily="34" charset="0"/>
                <a:ea typeface="ＭＳ Ｐゴシック" charset="-128"/>
                <a:cs typeface="ＭＳ Ｐゴシック" charset="-128"/>
              </a:rPr>
              <a:t>DProfs</a:t>
            </a:r>
            <a:r>
              <a:rPr lang="en-GB" sz="1200" b="0" kern="1200" dirty="0" smtClean="0">
                <a:solidFill>
                  <a:schemeClr val="bg2"/>
                </a:solidFill>
                <a:latin typeface="Calibri" pitchFamily="34" charset="0"/>
                <a:ea typeface="ＭＳ Ｐゴシック" charset="-128"/>
                <a:cs typeface="ＭＳ Ｐゴシック" charset="-128"/>
              </a:rPr>
              <a:t> was to tell us later:</a:t>
            </a:r>
            <a:endParaRPr lang="en-GB" sz="1200" b="0" kern="1200" baseline="0" dirty="0" smtClean="0">
              <a:solidFill>
                <a:schemeClr val="bg2"/>
              </a:solidFill>
              <a:effectLst/>
              <a:latin typeface="Calibri" pitchFamily="34" charset="0"/>
              <a:ea typeface="ＭＳ Ｐゴシック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b="1" baseline="0" dirty="0" smtClean="0">
                <a:effectLst/>
              </a:rPr>
              <a:t>Rocket scientists forget that rocket science isn’t rocket science to rocket scientists.</a:t>
            </a:r>
          </a:p>
          <a:p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Well its all </a:t>
            </a:r>
            <a:r>
              <a:rPr lang="en-GB" dirty="0" smtClean="0"/>
              <a:t>my </a:t>
            </a:r>
            <a:r>
              <a:rPr lang="en-GB" dirty="0"/>
              <a:t>fault. Caffeine has a lot to answer for.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To cut another long story short </a:t>
            </a:r>
            <a:r>
              <a:rPr lang="en-GB" dirty="0" smtClean="0"/>
              <a:t>I </a:t>
            </a:r>
            <a:r>
              <a:rPr lang="en-GB" dirty="0"/>
              <a:t>had a cup of coffee with Kate Maguire in late 2013.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Having discussed all the things that we have been doing Kate suggested that this all sounded like the perfect basis for a </a:t>
            </a:r>
            <a:r>
              <a:rPr lang="en-GB" dirty="0" err="1"/>
              <a:t>DProf</a:t>
            </a:r>
            <a:r>
              <a:rPr lang="en-GB" dirty="0"/>
              <a:t> by Public Works….the public work being our </a:t>
            </a:r>
            <a:r>
              <a:rPr lang="en-GB" b="1" dirty="0"/>
              <a:t>enhanced pedagogy for improved information literacy </a:t>
            </a:r>
            <a:r>
              <a:rPr lang="en-GB" dirty="0"/>
              <a:t>and all the outreach we had </a:t>
            </a:r>
            <a:r>
              <a:rPr lang="en-GB" dirty="0" smtClean="0"/>
              <a:t>done.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baseline="0" dirty="0" smtClean="0"/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smtClean="0"/>
              <a:t>There isn’t time today to tell you more about the </a:t>
            </a:r>
            <a:r>
              <a:rPr lang="en-GB" dirty="0" err="1" smtClean="0"/>
              <a:t>DProf</a:t>
            </a:r>
            <a:r>
              <a:rPr lang="en-GB" dirty="0" smtClean="0"/>
              <a:t> or the process but in the words of the Institute for Work-based learning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b="1" dirty="0" smtClean="0"/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b="1" dirty="0" smtClean="0"/>
              <a:t>	“</a:t>
            </a:r>
            <a:r>
              <a:rPr lang="en-GB" b="1" dirty="0" smtClean="0">
                <a:effectLst/>
              </a:rPr>
              <a:t>The </a:t>
            </a:r>
            <a:r>
              <a:rPr lang="en-GB" b="1" dirty="0" err="1" smtClean="0">
                <a:effectLst/>
              </a:rPr>
              <a:t>DProf</a:t>
            </a:r>
            <a:r>
              <a:rPr lang="en-GB" b="1" dirty="0" smtClean="0">
                <a:effectLst/>
              </a:rPr>
              <a:t> by Public Works acknowledges at Doctoral level the contribution made to knowledge and practice by innovators who have brought influential thinking and practice into the public domain”.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Fast forward 2 months and we are </a:t>
            </a:r>
            <a:r>
              <a:rPr lang="en-GB" dirty="0" smtClean="0"/>
              <a:t>both signed </a:t>
            </a:r>
            <a:r>
              <a:rPr lang="en-GB" dirty="0"/>
              <a:t>up </a:t>
            </a:r>
            <a:r>
              <a:rPr lang="en-GB" dirty="0" smtClean="0"/>
              <a:t>……. unbeknown to </a:t>
            </a:r>
            <a:r>
              <a:rPr lang="en-GB" baseline="0" dirty="0" smtClean="0"/>
              <a:t>us it was possible to do a joint </a:t>
            </a:r>
            <a:r>
              <a:rPr lang="en-GB" baseline="0" dirty="0" err="1" smtClean="0"/>
              <a:t>DProf</a:t>
            </a:r>
            <a:r>
              <a:rPr lang="en-GB" baseline="0" dirty="0" smtClean="0"/>
              <a:t> and although this is fairly unusual, a joint </a:t>
            </a:r>
            <a:r>
              <a:rPr lang="en-GB" baseline="0" dirty="0" err="1" smtClean="0"/>
              <a:t>DProf</a:t>
            </a:r>
            <a:r>
              <a:rPr lang="en-GB" baseline="0" dirty="0" smtClean="0"/>
              <a:t> by Public Works was a university first. No pressure then.</a:t>
            </a: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And so we embarked on a </a:t>
            </a:r>
            <a:r>
              <a:rPr lang="en-GB" dirty="0"/>
              <a:t>rollercoaster </a:t>
            </a:r>
            <a:r>
              <a:rPr lang="en-GB" dirty="0" smtClean="0"/>
              <a:t>ride of </a:t>
            </a:r>
            <a:r>
              <a:rPr lang="en-GB" b="1" dirty="0" smtClean="0"/>
              <a:t>inspirational mentoring</a:t>
            </a:r>
            <a:r>
              <a:rPr lang="en-GB" b="1" baseline="0" dirty="0" smtClean="0"/>
              <a:t> </a:t>
            </a:r>
            <a:r>
              <a:rPr lang="en-GB" baseline="0" dirty="0" smtClean="0"/>
              <a:t>by Kate who took us intellectually to places we had never imagined</a:t>
            </a:r>
            <a:r>
              <a:rPr lang="en-GB" dirty="0" smtClean="0"/>
              <a:t> </a:t>
            </a:r>
            <a:r>
              <a:rPr lang="en-GB" dirty="0"/>
              <a:t>which culminated in us graduating as Doctors last July</a:t>
            </a:r>
            <a:r>
              <a:rPr lang="en-GB" dirty="0" smtClean="0"/>
              <a:t>. </a:t>
            </a:r>
            <a:r>
              <a:rPr lang="en-GB" b="1" dirty="0" smtClean="0"/>
              <a:t>There was an awful lot of research</a:t>
            </a:r>
            <a:r>
              <a:rPr lang="en-GB" b="1" baseline="0" dirty="0" smtClean="0"/>
              <a:t> and reading in between.</a:t>
            </a:r>
            <a:endParaRPr lang="en-GB" b="1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b="1" dirty="0">
              <a:effectLst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0" dirty="0">
                <a:effectLst/>
              </a:rPr>
              <a:t>Anyone </a:t>
            </a:r>
            <a:r>
              <a:rPr lang="en-GB" b="0" u="none" dirty="0">
                <a:effectLst/>
              </a:rPr>
              <a:t>interested </a:t>
            </a:r>
            <a:r>
              <a:rPr lang="en-GB" b="0" u="none" dirty="0" smtClean="0">
                <a:effectLst/>
              </a:rPr>
              <a:t>in a </a:t>
            </a:r>
            <a:r>
              <a:rPr lang="en-GB" b="0" u="none" dirty="0" err="1" smtClean="0">
                <a:effectLst/>
              </a:rPr>
              <a:t>DProf</a:t>
            </a:r>
            <a:r>
              <a:rPr lang="en-GB" b="0" u="none" dirty="0" smtClean="0">
                <a:effectLst/>
              </a:rPr>
              <a:t> </a:t>
            </a:r>
            <a:r>
              <a:rPr lang="en-GB" b="0" dirty="0" smtClean="0">
                <a:effectLst/>
              </a:rPr>
              <a:t>can </a:t>
            </a:r>
            <a:r>
              <a:rPr lang="en-GB" b="0" dirty="0">
                <a:effectLst/>
              </a:rPr>
              <a:t>get more information from the link on the screen.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41EABC-C2A5-4AC2-A097-17F39A8F0D48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0973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b="1" i="0" baseline="0" dirty="0" smtClean="0">
                <a:effectLst/>
              </a:rPr>
              <a:t>AE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i="0" baseline="0" dirty="0" smtClean="0">
              <a:effectLst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i="0" baseline="0" dirty="0" smtClean="0">
                <a:effectLst/>
              </a:rPr>
              <a:t>55,000 words or so later we hope that what we wrote can further </a:t>
            </a:r>
            <a:r>
              <a:rPr lang="en-GB" b="1" i="0" baseline="0" dirty="0" smtClean="0">
                <a:effectLst/>
              </a:rPr>
              <a:t>influence and inspire </a:t>
            </a:r>
            <a:r>
              <a:rPr lang="en-GB" i="0" baseline="0" dirty="0" smtClean="0">
                <a:effectLst/>
              </a:rPr>
              <a:t>our profession.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b="1" i="0" baseline="0" dirty="0" smtClean="0">
              <a:effectLst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i="0" baseline="0" dirty="0" smtClean="0">
                <a:effectLst/>
              </a:rPr>
              <a:t>Downloads of the </a:t>
            </a:r>
            <a:r>
              <a:rPr lang="en-GB" b="1" i="0" baseline="0" dirty="0" err="1" smtClean="0">
                <a:effectLst/>
              </a:rPr>
              <a:t>DProf</a:t>
            </a:r>
            <a:r>
              <a:rPr lang="en-GB" b="1" i="0" baseline="0" dirty="0" smtClean="0">
                <a:effectLst/>
              </a:rPr>
              <a:t> </a:t>
            </a:r>
            <a:r>
              <a:rPr lang="en-GB" i="0" baseline="0" dirty="0" smtClean="0">
                <a:effectLst/>
              </a:rPr>
              <a:t>from our University’s repository suggest that people are interested in what we have written.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i="0" baseline="0" dirty="0" smtClean="0">
              <a:effectLst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i="0" baseline="0" dirty="0" smtClean="0">
                <a:effectLst/>
              </a:rPr>
              <a:t>We recently attended </a:t>
            </a:r>
            <a:r>
              <a:rPr lang="en-GB" b="1" i="0" baseline="0" dirty="0" smtClean="0">
                <a:effectLst/>
              </a:rPr>
              <a:t>LILAC 2017 </a:t>
            </a:r>
            <a:r>
              <a:rPr lang="en-GB" i="0" baseline="0" dirty="0" smtClean="0">
                <a:effectLst/>
              </a:rPr>
              <a:t>at Swansea University where we were presenting a paper on our </a:t>
            </a:r>
            <a:r>
              <a:rPr lang="en-GB" b="1" i="0" baseline="0" dirty="0" smtClean="0">
                <a:effectLst/>
              </a:rPr>
              <a:t>practitioner research </a:t>
            </a:r>
            <a:r>
              <a:rPr lang="en-GB" i="0" baseline="0" dirty="0" smtClean="0">
                <a:effectLst/>
              </a:rPr>
              <a:t>in the hope of </a:t>
            </a:r>
            <a:r>
              <a:rPr lang="en-GB" b="1" i="0" baseline="0" dirty="0" smtClean="0">
                <a:effectLst/>
              </a:rPr>
              <a:t>inspiring </a:t>
            </a:r>
            <a:r>
              <a:rPr lang="en-GB" i="0" baseline="0" dirty="0" smtClean="0">
                <a:effectLst/>
              </a:rPr>
              <a:t>others to undertake such research.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i="0" baseline="0" dirty="0" smtClean="0">
              <a:effectLst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i="0" baseline="0" dirty="0" smtClean="0">
                <a:effectLst/>
              </a:rPr>
              <a:t>What we had to say was well received, but more gratifying to us was that a number of the delegates spoke to us about how we had </a:t>
            </a:r>
            <a:r>
              <a:rPr lang="en-GB" b="1" i="0" baseline="0" dirty="0" smtClean="0">
                <a:effectLst/>
              </a:rPr>
              <a:t>inspired them to change </a:t>
            </a:r>
            <a:r>
              <a:rPr lang="en-GB" i="0" baseline="0" dirty="0" smtClean="0">
                <a:effectLst/>
              </a:rPr>
              <a:t>their </a:t>
            </a:r>
            <a:r>
              <a:rPr lang="en-GB" b="1" i="0" baseline="0" dirty="0" smtClean="0">
                <a:effectLst/>
              </a:rPr>
              <a:t>professional practice</a:t>
            </a:r>
            <a:r>
              <a:rPr lang="en-GB" i="0" baseline="0" dirty="0" smtClean="0">
                <a:effectLst/>
              </a:rPr>
              <a:t>, </a:t>
            </a:r>
            <a:r>
              <a:rPr lang="en-GB" b="1" i="0" baseline="0" dirty="0" smtClean="0">
                <a:effectLst/>
              </a:rPr>
              <a:t>rethink their library workshops</a:t>
            </a:r>
            <a:r>
              <a:rPr lang="en-GB" i="0" baseline="0" dirty="0" smtClean="0">
                <a:effectLst/>
              </a:rPr>
              <a:t>, had </a:t>
            </a:r>
            <a:r>
              <a:rPr lang="en-GB" b="1" i="0" baseline="0" dirty="0" smtClean="0">
                <a:effectLst/>
              </a:rPr>
              <a:t>validated their own thoughts </a:t>
            </a:r>
            <a:r>
              <a:rPr lang="en-GB" i="0" baseline="0" dirty="0" smtClean="0">
                <a:effectLst/>
              </a:rPr>
              <a:t>on information literacy and so 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i="0" baseline="0" dirty="0" smtClean="0">
              <a:effectLst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i="0" baseline="0" dirty="0" smtClean="0">
                <a:effectLst/>
              </a:rPr>
              <a:t>In the same way that we had experienced </a:t>
            </a:r>
            <a:r>
              <a:rPr lang="en-GB" b="1" i="0" baseline="0" dirty="0" smtClean="0">
                <a:effectLst/>
              </a:rPr>
              <a:t>light bulb moments </a:t>
            </a:r>
            <a:r>
              <a:rPr lang="en-GB" i="0" baseline="0" dirty="0" smtClean="0">
                <a:effectLst/>
              </a:rPr>
              <a:t>of clarity, so now were others.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41EABC-C2A5-4AC2-A097-17F39A8F0D48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63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b="1" i="0" baseline="0" dirty="0" smtClean="0">
                <a:effectLst/>
              </a:rPr>
              <a:t>VH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i="0" baseline="0" dirty="0" smtClean="0">
              <a:effectLst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i="0" baseline="0" dirty="0" smtClean="0">
                <a:effectLst/>
              </a:rPr>
              <a:t>As our </a:t>
            </a:r>
            <a:r>
              <a:rPr lang="en-GB" i="0" baseline="0" dirty="0" err="1" smtClean="0">
                <a:effectLst/>
              </a:rPr>
              <a:t>DProf</a:t>
            </a:r>
            <a:r>
              <a:rPr lang="en-GB" i="0" baseline="0" dirty="0" smtClean="0">
                <a:effectLst/>
              </a:rPr>
              <a:t> progressed, we realised that the librarian of the futures needs to </a:t>
            </a:r>
            <a:r>
              <a:rPr lang="en-GB" b="1" i="0" baseline="0" dirty="0" smtClean="0">
                <a:effectLst/>
              </a:rPr>
              <a:t>move from being seen in a traditional role</a:t>
            </a:r>
            <a:r>
              <a:rPr lang="en-GB" i="0" baseline="0" dirty="0" smtClean="0">
                <a:effectLst/>
              </a:rPr>
              <a:t> </a:t>
            </a:r>
            <a:r>
              <a:rPr lang="en-GB" b="1" i="0" u="none" baseline="0" dirty="0" smtClean="0">
                <a:effectLst/>
              </a:rPr>
              <a:t>(as illustrated!) </a:t>
            </a:r>
            <a:r>
              <a:rPr lang="en-GB" i="0" baseline="0" dirty="0" smtClean="0">
                <a:effectLst/>
              </a:rPr>
              <a:t>on the margins of research processes and academia.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i="0" baseline="0" dirty="0" smtClean="0">
              <a:effectLst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i="0" baseline="0" dirty="0" smtClean="0">
                <a:effectLst/>
              </a:rPr>
              <a:t>Instead we need to move to </a:t>
            </a:r>
            <a:r>
              <a:rPr lang="en-GB" b="1" i="0" baseline="0" dirty="0" smtClean="0">
                <a:effectLst/>
              </a:rPr>
              <a:t>collaboratively working across different domains</a:t>
            </a:r>
            <a:r>
              <a:rPr lang="en-GB" i="0" baseline="0" dirty="0" smtClean="0">
                <a:effectLst/>
              </a:rPr>
              <a:t> in a transdisciplinary way- as skilled navigators and translators, filling gaps in knowledge, experience and practice in collaborative “</a:t>
            </a:r>
            <a:r>
              <a:rPr lang="en-GB" i="0" baseline="0" dirty="0" err="1" smtClean="0">
                <a:effectLst/>
              </a:rPr>
              <a:t>researchship</a:t>
            </a:r>
            <a:r>
              <a:rPr lang="en-GB" i="0" baseline="0" dirty="0" smtClean="0">
                <a:effectLst/>
              </a:rPr>
              <a:t>”.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i="0" baseline="0" dirty="0" smtClean="0">
              <a:effectLst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i="0" baseline="0" dirty="0" smtClean="0">
                <a:effectLst/>
              </a:rPr>
              <a:t>So how can we transform our own profession?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i="0" baseline="0" dirty="0" smtClean="0">
              <a:effectLst/>
            </a:endParaRPr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i="0" baseline="0" dirty="0" smtClean="0">
                <a:effectLst/>
              </a:rPr>
              <a:t>Librarians need to think bigger about their role for example as Emma Coonan puts it </a:t>
            </a:r>
            <a:r>
              <a:rPr lang="en-GB" b="1" u="none" baseline="0" dirty="0" smtClean="0"/>
              <a:t>“Rather than merely demonstrating resources, we need to be able to articulate how the use of those resources might support the academic journey as an on-going process of making sense, constructing meaning, creating conceptual relationships and even negotiating one’s own identity within a community of practice”</a:t>
            </a:r>
            <a:r>
              <a:rPr lang="en-GB" u="none" baseline="0" dirty="0" smtClean="0"/>
              <a:t> (Coonan 2014)   </a:t>
            </a:r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u="sng" baseline="0" dirty="0" smtClean="0"/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u="none" baseline="0" dirty="0" smtClean="0"/>
              <a:t>We have gone some way down this route but could do more. </a:t>
            </a:r>
            <a:r>
              <a:rPr lang="en-GB" i="0" u="none" baseline="0" dirty="0" smtClean="0">
                <a:effectLst/>
              </a:rPr>
              <a:t>At Middlesex University new academic staff and librarians are expected to undertake a PG Cert HE providing the opportunity for them to explore pedagogical issues together. This enable librarians to understand the context and language used in H.E. and </a:t>
            </a:r>
            <a:r>
              <a:rPr lang="en-GB" b="1" i="0" u="none" baseline="0" dirty="0" smtClean="0">
                <a:effectLst/>
              </a:rPr>
              <a:t>develop effective relationships as learning partners.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GB" i="0" baseline="0" dirty="0" smtClean="0">
              <a:effectLst/>
            </a:endParaRPr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i="0" u="none" baseline="0" dirty="0" smtClean="0">
                <a:effectLst/>
              </a:rPr>
              <a:t>Crucially, IL is not understood by academic staff.  </a:t>
            </a:r>
            <a:r>
              <a:rPr lang="en-GB" i="0" baseline="0" dirty="0" smtClean="0">
                <a:effectLst/>
              </a:rPr>
              <a:t>We need to break out from </a:t>
            </a:r>
            <a:r>
              <a:rPr lang="en-GB" b="1" i="0" baseline="0" dirty="0" smtClean="0">
                <a:effectLst/>
              </a:rPr>
              <a:t>information literacy being something librarians talk about to each other </a:t>
            </a:r>
            <a:r>
              <a:rPr lang="en-GB" i="0" baseline="0" dirty="0" smtClean="0">
                <a:effectLst/>
              </a:rPr>
              <a:t>at conferences and get this into the wider world of HE practice.  As an example, Adam recently searched three key HE journals including </a:t>
            </a:r>
            <a:r>
              <a:rPr lang="en-GB" i="1" baseline="0" dirty="0" smtClean="0">
                <a:effectLst/>
              </a:rPr>
              <a:t>Studies in Higher Education </a:t>
            </a:r>
            <a:r>
              <a:rPr lang="en-GB" i="0" baseline="0" dirty="0" smtClean="0">
                <a:effectLst/>
              </a:rPr>
              <a:t>for articles on IL.  There were only three! </a:t>
            </a:r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i="0" baseline="0" dirty="0" smtClean="0">
              <a:effectLst/>
            </a:endParaRPr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i="0" baseline="0" dirty="0" smtClean="0">
                <a:effectLst/>
              </a:rPr>
              <a:t>We need to find ways to </a:t>
            </a:r>
            <a:r>
              <a:rPr lang="en-GB" b="1" i="0" baseline="0" dirty="0" smtClean="0">
                <a:effectLst/>
              </a:rPr>
              <a:t>describe what we do in a way that academic staff will find meaningful</a:t>
            </a:r>
            <a:r>
              <a:rPr lang="en-GB" i="0" baseline="0" dirty="0" smtClean="0">
                <a:effectLst/>
              </a:rPr>
              <a:t>. Perhaps we should </a:t>
            </a:r>
            <a:r>
              <a:rPr lang="en-GB" b="1" i="0" baseline="0" dirty="0" smtClean="0">
                <a:effectLst/>
              </a:rPr>
              <a:t>talk in terms of Academic literacy </a:t>
            </a:r>
            <a:r>
              <a:rPr lang="en-GB" i="0" baseline="0" dirty="0" smtClean="0">
                <a:effectLst/>
              </a:rPr>
              <a:t>rather than information literacy?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i="0" baseline="0" dirty="0" smtClean="0">
              <a:effectLst/>
            </a:endParaRPr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i="0" u="none" baseline="0" dirty="0" smtClean="0">
                <a:effectLst/>
              </a:rPr>
              <a:t>This is essential as we </a:t>
            </a:r>
            <a:r>
              <a:rPr lang="en-GB" i="0" baseline="0" dirty="0" smtClean="0">
                <a:effectLst/>
              </a:rPr>
              <a:t>need to </a:t>
            </a:r>
            <a:r>
              <a:rPr lang="en-GB" b="1" i="0" baseline="0" dirty="0" smtClean="0">
                <a:effectLst/>
              </a:rPr>
              <a:t>convince our universities to take IL seriously </a:t>
            </a:r>
            <a:r>
              <a:rPr lang="en-GB" i="0" baseline="0" dirty="0" smtClean="0">
                <a:effectLst/>
              </a:rPr>
              <a:t>as a fundamental part of employability and academic literacy.  </a:t>
            </a:r>
            <a:r>
              <a:rPr lang="en-GB" i="0" baseline="0" dirty="0" err="1" smtClean="0">
                <a:effectLst/>
              </a:rPr>
              <a:t>Maynooth</a:t>
            </a:r>
            <a:r>
              <a:rPr lang="en-GB" i="0" baseline="0" dirty="0" smtClean="0">
                <a:effectLst/>
              </a:rPr>
              <a:t>, Chester and Anglia Ruskin are already starting to do this by </a:t>
            </a:r>
            <a:r>
              <a:rPr lang="en-GB" i="0" u="none" baseline="0" dirty="0" smtClean="0">
                <a:effectLst/>
              </a:rPr>
              <a:t>adapting </a:t>
            </a:r>
            <a:r>
              <a:rPr lang="en-GB" i="0" baseline="0" dirty="0" smtClean="0">
                <a:effectLst/>
              </a:rPr>
              <a:t>ANCIL : A new curriculum for Information Literacy which was created by Emma Coonan and Jane Secker.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200" kern="1200" dirty="0" smtClean="0">
              <a:solidFill>
                <a:schemeClr val="tx1"/>
              </a:solidFill>
              <a:effectLst/>
              <a:latin typeface="Calibri" pitchFamily="34" charset="0"/>
              <a:ea typeface="ＭＳ Ｐゴシック" charset="-128"/>
              <a:cs typeface="ＭＳ Ｐゴシック" charset="-128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ＭＳ Ｐゴシック" charset="-128"/>
                <a:cs typeface="ＭＳ Ｐゴシック" charset="-128"/>
              </a:rPr>
              <a:t>In our own institution things have started to change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ＭＳ Ｐゴシック" charset="-128"/>
                <a:cs typeface="ＭＳ Ｐゴシック" charset="-128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kern="1200" dirty="0" smtClean="0">
              <a:solidFill>
                <a:schemeClr val="tx1"/>
              </a:solidFill>
              <a:effectLst/>
              <a:latin typeface="Calibri" pitchFamily="34" charset="0"/>
              <a:ea typeface="ＭＳ Ｐゴシック" charset="-128"/>
              <a:cs typeface="ＭＳ Ｐゴシック" charset="-128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ＭＳ Ｐゴシック" charset="-128"/>
                <a:cs typeface="ＭＳ Ｐゴシック" charset="-128"/>
              </a:rPr>
              <a:t>We have had an 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ＭＳ Ｐゴシック" charset="-128"/>
                <a:cs typeface="ＭＳ Ｐゴシック" charset="-128"/>
              </a:rPr>
              <a:t>influx of new librarians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ＭＳ Ｐゴシック" charset="-128"/>
                <a:cs typeface="ＭＳ Ｐゴシック" charset="-128"/>
              </a:rPr>
              <a:t>from different backgrounds such as F.E. and schools.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GB" sz="1200" kern="1200" dirty="0" smtClean="0">
              <a:solidFill>
                <a:schemeClr val="tx1"/>
              </a:solidFill>
              <a:effectLst/>
              <a:latin typeface="Calibri" pitchFamily="34" charset="0"/>
              <a:ea typeface="ＭＳ Ｐゴシック" charset="-128"/>
              <a:cs typeface="ＭＳ Ｐゴシック" charset="-128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ＭＳ Ｐゴシック" charset="-128"/>
                <a:cs typeface="ＭＳ Ｐゴシック" charset="-128"/>
              </a:rPr>
              <a:t>There is a developing 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ＭＳ Ｐゴシック" charset="-128"/>
                <a:cs typeface="ＭＳ Ｐゴシック" charset="-128"/>
              </a:rPr>
              <a:t>culture of experimentation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ＭＳ Ｐゴシック" charset="-128"/>
                <a:cs typeface="ＭＳ Ｐゴシック" charset="-128"/>
              </a:rPr>
              <a:t>. For example Lego is now regularly used in library workshops.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GB" sz="1200" kern="1200" dirty="0" smtClean="0">
              <a:solidFill>
                <a:schemeClr val="tx1"/>
              </a:solidFill>
              <a:effectLst/>
              <a:latin typeface="Calibri" pitchFamily="34" charset="0"/>
              <a:ea typeface="ＭＳ Ｐゴシック" charset="-128"/>
              <a:cs typeface="ＭＳ Ｐゴシック" charset="-128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ＭＳ Ｐゴシック" charset="-128"/>
                <a:cs typeface="ＭＳ Ｐゴシック" charset="-128"/>
              </a:rPr>
              <a:t>Librarians 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ＭＳ Ｐゴシック" charset="-128"/>
                <a:cs typeface="ＭＳ Ｐゴシック" charset="-128"/>
              </a:rPr>
              <a:t>continually inspire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ＭＳ Ｐゴシック" charset="-128"/>
                <a:cs typeface="ＭＳ Ｐゴシック" charset="-128"/>
              </a:rPr>
              <a:t>each other and are more willing to give things a go.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GB" sz="1200" kern="1200" dirty="0" smtClean="0">
              <a:solidFill>
                <a:schemeClr val="tx1"/>
              </a:solidFill>
              <a:effectLst/>
              <a:latin typeface="Calibri" pitchFamily="34" charset="0"/>
              <a:ea typeface="ＭＳ Ｐゴシック" charset="-128"/>
              <a:cs typeface="ＭＳ Ｐゴシック" charset="-128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 b="1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ＭＳ Ｐゴシック" charset="-128"/>
                <a:cs typeface="ＭＳ Ｐゴシック" charset="-128"/>
              </a:rPr>
              <a:t>This is very different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ＭＳ Ｐゴシック" charset="-128"/>
                <a:cs typeface="ＭＳ Ｐゴシック" charset="-128"/>
              </a:rPr>
              <a:t>to how things were at the beginning of our journey.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GB" sz="1200" kern="1200" dirty="0" smtClean="0">
              <a:solidFill>
                <a:schemeClr val="tx1"/>
              </a:solidFill>
              <a:effectLst/>
              <a:latin typeface="Calibri" pitchFamily="34" charset="0"/>
              <a:ea typeface="ＭＳ Ｐゴシック" charset="-128"/>
              <a:cs typeface="ＭＳ Ｐゴシック" charset="-128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 b="1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ＭＳ Ｐゴシック" charset="-128"/>
                <a:cs typeface="ＭＳ Ｐゴシック" charset="-128"/>
              </a:rPr>
              <a:t>Adam recently wrote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ＭＳ Ｐゴシック" charset="-128"/>
                <a:cs typeface="ＭＳ Ｐゴシック" charset="-128"/>
              </a:rPr>
              <a:t>an article for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Calibri" pitchFamily="34" charset="0"/>
                <a:ea typeface="ＭＳ Ｐゴシック" charset="-128"/>
                <a:cs typeface="ＭＳ Ｐゴシック" charset="-128"/>
              </a:rPr>
              <a:t>Sconul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ＭＳ Ｐゴシック" charset="-128"/>
                <a:cs typeface="ＭＳ Ｐゴシック" charset="-128"/>
              </a:rPr>
              <a:t> Focus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ＭＳ Ｐゴシック" charset="-128"/>
                <a:cs typeface="ＭＳ Ｐゴシック" charset="-128"/>
              </a:rPr>
              <a:t>which describes what our team of librarians are doing if any of you would like to know more. Reference at the end of the presentation.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i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41EABC-C2A5-4AC2-A097-17F39A8F0D48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47083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b="1" baseline="0" dirty="0" smtClean="0"/>
              <a:t>AE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b="1" baseline="0" dirty="0"/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0" baseline="0" dirty="0"/>
              <a:t>Our journey since 2011 has been an </a:t>
            </a:r>
            <a:r>
              <a:rPr lang="en-GB" b="1" baseline="0" dirty="0"/>
              <a:t>iterative process</a:t>
            </a:r>
            <a:r>
              <a:rPr lang="en-GB" b="0" baseline="0" dirty="0"/>
              <a:t>………our </a:t>
            </a:r>
            <a:r>
              <a:rPr lang="en-GB" b="1" baseline="0" dirty="0"/>
              <a:t>professional practice has developed in ways we could not have </a:t>
            </a:r>
            <a:r>
              <a:rPr lang="en-GB" b="1" baseline="0" dirty="0" smtClean="0"/>
              <a:t>imagined</a:t>
            </a:r>
            <a:r>
              <a:rPr lang="en-GB" b="0" baseline="0" dirty="0" smtClean="0"/>
              <a:t>. </a:t>
            </a: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b="0" baseline="0" dirty="0"/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0" baseline="0" dirty="0" smtClean="0"/>
              <a:t>As a result CPD that we undertook back in 2010/11, we have both </a:t>
            </a:r>
            <a:r>
              <a:rPr lang="en-GB" b="1" baseline="0" dirty="0" smtClean="0"/>
              <a:t>developed professionally</a:t>
            </a:r>
            <a:r>
              <a:rPr lang="en-GB" b="0" baseline="0" dirty="0" smtClean="0"/>
              <a:t>.</a:t>
            </a: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b="0" baseline="0" dirty="0" smtClean="0"/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b="0" baseline="0" dirty="0" smtClean="0"/>
              <a:t>We were </a:t>
            </a:r>
            <a:r>
              <a:rPr lang="en-GB" b="1" baseline="0" dirty="0" smtClean="0"/>
              <a:t>inspired </a:t>
            </a:r>
            <a:r>
              <a:rPr lang="en-GB" b="1" baseline="0" dirty="0"/>
              <a:t>by others </a:t>
            </a:r>
            <a:r>
              <a:rPr lang="en-GB" b="0" baseline="0" dirty="0"/>
              <a:t>especially </a:t>
            </a:r>
            <a:r>
              <a:rPr lang="en-GB" b="0" baseline="0" dirty="0" err="1"/>
              <a:t>Markless</a:t>
            </a:r>
            <a:r>
              <a:rPr lang="en-GB" b="0" baseline="0" dirty="0"/>
              <a:t> and Boyle, but we </a:t>
            </a:r>
            <a:r>
              <a:rPr lang="en-GB" b="1" baseline="0" dirty="0"/>
              <a:t>continue to be inspired </a:t>
            </a:r>
            <a:r>
              <a:rPr lang="en-GB" b="0" baseline="0" dirty="0"/>
              <a:t>by our colleagues </a:t>
            </a:r>
            <a:r>
              <a:rPr lang="en-GB" b="0" u="none" baseline="0" dirty="0"/>
              <a:t>and </a:t>
            </a:r>
            <a:r>
              <a:rPr lang="en-GB" b="1" u="none" baseline="0" dirty="0" smtClean="0"/>
              <a:t>learn from the training </a:t>
            </a:r>
            <a:r>
              <a:rPr lang="en-GB" b="0" u="none" baseline="0" dirty="0" smtClean="0"/>
              <a:t>that we run and </a:t>
            </a:r>
            <a:r>
              <a:rPr lang="en-GB" b="1" u="none" baseline="0" dirty="0" smtClean="0"/>
              <a:t>training that we continue to receive</a:t>
            </a:r>
            <a:r>
              <a:rPr lang="en-GB" b="0" u="none" baseline="0" dirty="0" smtClean="0"/>
              <a:t>.  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GB" b="0" u="none" baseline="0" dirty="0" smtClean="0"/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0" baseline="0" dirty="0" smtClean="0"/>
              <a:t>For the library managers out there, we hope that we have </a:t>
            </a:r>
            <a:r>
              <a:rPr lang="en-GB" b="1" u="none" strike="noStrike" baseline="0" dirty="0" smtClean="0"/>
              <a:t>demonstrated</a:t>
            </a:r>
            <a:r>
              <a:rPr lang="en-GB" b="0" u="none" strike="noStrike" baseline="0" dirty="0" smtClean="0"/>
              <a:t> </a:t>
            </a:r>
            <a:r>
              <a:rPr lang="en-GB" b="1" baseline="0" dirty="0" smtClean="0"/>
              <a:t>the value of CPD</a:t>
            </a:r>
            <a:r>
              <a:rPr lang="en-GB" b="0" baseline="0" dirty="0" smtClean="0"/>
              <a:t>.</a:t>
            </a:r>
            <a:endParaRPr lang="en-GB" b="0" u="none" baseline="0" dirty="0" smtClean="0"/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GB" b="0" baseline="0" dirty="0"/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b="0" baseline="0" dirty="0" smtClean="0"/>
              <a:t>However, </a:t>
            </a:r>
            <a:r>
              <a:rPr lang="en-GB" b="1" baseline="0" dirty="0" smtClean="0"/>
              <a:t>inspiration is only a starting point. </a:t>
            </a:r>
            <a:r>
              <a:rPr lang="en-GB" b="0" baseline="0" dirty="0" smtClean="0"/>
              <a:t>We also need the </a:t>
            </a:r>
            <a:r>
              <a:rPr lang="en-GB" b="1" baseline="0" dirty="0" smtClean="0"/>
              <a:t>right conditions </a:t>
            </a:r>
            <a:r>
              <a:rPr lang="en-GB" b="0" baseline="0" dirty="0" smtClean="0"/>
              <a:t>to act on that inspiration. Having a </a:t>
            </a:r>
            <a:r>
              <a:rPr lang="en-GB" b="1" baseline="0" dirty="0" smtClean="0"/>
              <a:t>need</a:t>
            </a:r>
            <a:r>
              <a:rPr lang="en-GB" b="0" baseline="0" dirty="0" smtClean="0"/>
              <a:t> is one way to get the ball rolling, but </a:t>
            </a:r>
            <a:r>
              <a:rPr lang="en-GB" b="1" baseline="0" dirty="0" smtClean="0"/>
              <a:t>supportive management </a:t>
            </a:r>
            <a:r>
              <a:rPr lang="en-GB" b="0" baseline="0" dirty="0" smtClean="0"/>
              <a:t>and the </a:t>
            </a:r>
            <a:r>
              <a:rPr lang="en-GB" b="1" baseline="0" dirty="0" smtClean="0"/>
              <a:t>willingness to take a risk </a:t>
            </a:r>
            <a:r>
              <a:rPr lang="en-GB" b="0" baseline="0" dirty="0" smtClean="0"/>
              <a:t>are also crucial factors.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b="0" baseline="0" dirty="0"/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b="0" baseline="0" dirty="0" smtClean="0"/>
              <a:t>We ended up doing a </a:t>
            </a:r>
            <a:r>
              <a:rPr lang="en-GB" b="0" baseline="0" dirty="0" err="1" smtClean="0"/>
              <a:t>DProf</a:t>
            </a:r>
            <a:r>
              <a:rPr lang="en-GB" b="0" baseline="0" dirty="0" smtClean="0"/>
              <a:t>…….we certainly didn’t anticipate this. As a result, our new </a:t>
            </a:r>
            <a:r>
              <a:rPr lang="en-GB" b="0" baseline="0" dirty="0"/>
              <a:t>status has </a:t>
            </a:r>
            <a:r>
              <a:rPr lang="en-GB" b="1" baseline="0" dirty="0"/>
              <a:t>inspired </a:t>
            </a:r>
            <a:r>
              <a:rPr lang="en-GB" b="1" baseline="0" dirty="0" smtClean="0"/>
              <a:t>some of our academic </a:t>
            </a:r>
            <a:r>
              <a:rPr lang="en-GB" b="1" baseline="0" dirty="0"/>
              <a:t>colleagues </a:t>
            </a:r>
            <a:r>
              <a:rPr lang="en-GB" b="0" baseline="0" dirty="0"/>
              <a:t>to think of us in a different light and </a:t>
            </a:r>
            <a:r>
              <a:rPr lang="en-GB" b="0" baseline="0" dirty="0" smtClean="0"/>
              <a:t>this has lead to some</a:t>
            </a:r>
            <a:r>
              <a:rPr lang="en-GB" b="0" u="none" baseline="0" dirty="0" smtClean="0"/>
              <a:t> new </a:t>
            </a:r>
            <a:r>
              <a:rPr lang="en-GB" b="0" baseline="0" dirty="0" smtClean="0"/>
              <a:t>collaboration including a journal article and involvement in the PG Cert HE.</a:t>
            </a:r>
            <a:endParaRPr lang="en-GB" b="0" baseline="0" dirty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b="0" baseline="0" dirty="0"/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b="0" baseline="0" dirty="0" smtClean="0"/>
              <a:t>Professionally we </a:t>
            </a:r>
            <a:r>
              <a:rPr lang="en-GB" b="0" baseline="0" dirty="0"/>
              <a:t>are equipped with new insights, ideas, language and knowledge- all of which can help and feed further innovation.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GB" b="0" baseline="0" dirty="0"/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b="0" baseline="0" dirty="0" smtClean="0"/>
              <a:t>We hope the image on the screen speak for itself.</a:t>
            </a:r>
            <a:endParaRPr lang="en-GB" b="0" baseline="0" dirty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b="1" baseline="0" dirty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b="1" baseline="0" dirty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b="1" baseline="0" dirty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b="1" baseline="0" dirty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b="1" baseline="0" dirty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b="1" baseline="0" dirty="0"/>
          </a:p>
          <a:p>
            <a:pPr marL="914400" lvl="2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b="0" baseline="0" dirty="0"/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GB" b="0" i="0" baseline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141EABC-C2A5-4AC2-A097-17F39A8F0D48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9922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0" name="Rectangle 24"/>
          <p:cNvSpPr>
            <a:spLocks noGrp="1" noChangeArrowheads="1"/>
          </p:cNvSpPr>
          <p:nvPr>
            <p:ph type="ctrTitle"/>
          </p:nvPr>
        </p:nvSpPr>
        <p:spPr>
          <a:xfrm>
            <a:off x="608013" y="2208213"/>
            <a:ext cx="7737475" cy="4019550"/>
          </a:xfrm>
        </p:spPr>
        <p:txBody>
          <a:bodyPr/>
          <a:lstStyle>
            <a:lvl1pPr>
              <a:defRPr sz="4400"/>
            </a:lvl1pPr>
          </a:lstStyle>
          <a:p>
            <a:r>
              <a:rPr lang="en-GB"/>
              <a:t/>
            </a:r>
            <a:br>
              <a:rPr lang="en-GB"/>
            </a:br>
            <a:r>
              <a:rPr lang="en-GB"/>
              <a:t/>
            </a:r>
            <a:br>
              <a:rPr lang="en-GB"/>
            </a:br>
            <a:r>
              <a:rPr lang="en-GB"/>
              <a:t/>
            </a:r>
            <a:br>
              <a:rPr lang="en-GB"/>
            </a:br>
            <a:r>
              <a:rPr lang="en-GB"/>
              <a:t/>
            </a:r>
            <a:br>
              <a:rPr lang="en-GB"/>
            </a:br>
            <a:r>
              <a:rPr lang="en-GB"/>
              <a:t/>
            </a:r>
            <a:br>
              <a:rPr lang="en-GB"/>
            </a:b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9ABDD3D-2238-430B-92A7-575640198A7B}" type="datetime1">
              <a:rPr lang="en-GB"/>
              <a:pPr>
                <a:defRPr/>
              </a:pPr>
              <a:t>03/05/2017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/>
              <a:t>Slide </a:t>
            </a:r>
            <a:fld id="{134140C4-EEEA-4F80-AF0F-0CD1339F76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68C110C-4FAC-4A09-9A9B-A0228FA4DA18}" type="datetime1">
              <a:rPr lang="en-GB"/>
              <a:pPr>
                <a:defRPr/>
              </a:pPr>
              <a:t>03/05/2017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/>
              <a:t>Slide </a:t>
            </a:r>
            <a:fld id="{3A84B96C-DD44-4EDB-9F45-E1092C5CBA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56325" y="685800"/>
            <a:ext cx="1933575" cy="51831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2425" y="685800"/>
            <a:ext cx="5651500" cy="51831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D054FE5-D31A-4A56-AB78-E1A19D253F24}" type="datetime1">
              <a:rPr lang="en-GB"/>
              <a:pPr>
                <a:defRPr/>
              </a:pPr>
              <a:t>03/05/2017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/>
              <a:t>Slide </a:t>
            </a:r>
            <a:fld id="{81CF5E77-CFB7-45CF-BDD3-34797EB3F7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7B0869F-A35A-468A-A7A3-6835EAE532F8}" type="datetime1">
              <a:rPr lang="en-GB"/>
              <a:pPr>
                <a:defRPr/>
              </a:pPr>
              <a:t>03/05/2017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/>
              <a:t>Slide </a:t>
            </a:r>
            <a:fld id="{B6555E52-B468-40CD-AFDC-5D6742215A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81100" y="6416675"/>
            <a:ext cx="2133600" cy="3651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B3536E5-059F-40B4-9BC3-9F7B86CA55FE}" type="datetime1">
              <a:rPr lang="en-GB"/>
              <a:pPr>
                <a:defRPr/>
              </a:pPr>
              <a:t>03/05/2017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90500" y="6416675"/>
            <a:ext cx="990600" cy="3651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/>
              <a:t>Slide </a:t>
            </a:r>
            <a:fld id="{8473FE67-0A0C-48AE-A00C-3660D7C986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2425" y="1676400"/>
            <a:ext cx="3792538" cy="41925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7363" y="1676400"/>
            <a:ext cx="3792537" cy="41925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CF86113-3942-4BC9-A4DC-A3F3A21BBF49}" type="datetime1">
              <a:rPr lang="en-GB"/>
              <a:pPr>
                <a:defRPr/>
              </a:pPr>
              <a:t>03/05/2017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/>
              <a:t>Slide </a:t>
            </a:r>
            <a:fld id="{3EC1CBD2-6DC5-42BC-A54C-B4DCE7F9F5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15A24F5-2D3C-462D-AD99-BA26940B6294}" type="datetime1">
              <a:rPr lang="en-GB"/>
              <a:pPr>
                <a:defRPr/>
              </a:pPr>
              <a:t>03/05/2017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/>
              <a:t>Slide </a:t>
            </a:r>
            <a:fld id="{897D2AD2-AF6A-4FF4-92B8-921057292D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7D67A3ED-FA5F-42B1-AE32-3D777E8E5E2D}" type="datetime1">
              <a:rPr lang="en-GB"/>
              <a:pPr>
                <a:defRPr/>
              </a:pPr>
              <a:t>03/05/2017</a:t>
            </a:fld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/>
              <a:t>Slide </a:t>
            </a:r>
            <a:fld id="{66B0BBFB-8F11-42DA-BACA-6DDDD762F2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76A3F5D-FB55-4A21-93B5-AF26C5BA5058}" type="datetime1">
              <a:rPr lang="en-GB"/>
              <a:pPr>
                <a:defRPr/>
              </a:pPr>
              <a:t>03/05/2017</a:t>
            </a:fld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/>
              <a:t>Slide </a:t>
            </a:r>
            <a:fld id="{3BB542BE-1DDC-4481-BE95-FD702725E5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D69E3A4-3FB3-441B-8068-82220878CB43}" type="datetime1">
              <a:rPr lang="en-GB"/>
              <a:pPr>
                <a:defRPr/>
              </a:pPr>
              <a:t>03/05/2017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/>
              <a:t>Slide </a:t>
            </a:r>
            <a:fld id="{F921A4F8-B1B0-4959-A93A-2BFE21D821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7E2D06C3-FAE7-4581-96F9-96683CCAA03B}" type="datetime1">
              <a:rPr lang="en-GB"/>
              <a:pPr>
                <a:defRPr/>
              </a:pPr>
              <a:t>03/05/2017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/>
              <a:t>Slide </a:t>
            </a:r>
            <a:fld id="{A33C6198-5D83-4903-884D-6A1F74C5B6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2425" y="685800"/>
            <a:ext cx="773747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1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2425" y="1676400"/>
            <a:ext cx="7737475" cy="419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1811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cs typeface="Arial" charset="0"/>
              </a:defRPr>
            </a:lvl1pPr>
          </a:lstStyle>
          <a:p>
            <a:pPr>
              <a:defRPr/>
            </a:pPr>
            <a:fld id="{4CFED27F-6FCF-425B-AE82-FDA549CC18C3}" type="datetime1">
              <a:rPr lang="en-GB"/>
              <a:pPr>
                <a:defRPr/>
              </a:pPr>
              <a:t>03/05/2017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0500" y="6356350"/>
            <a:ext cx="990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Slide </a:t>
            </a:r>
            <a:fld id="{918CF5AD-1978-4319-8CC5-F68928680A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ransition spd="slow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charset="0"/>
        </a:defRPr>
      </a:lvl9pPr>
    </p:titleStyle>
    <p:bodyStyle>
      <a:lvl1pPr marL="246063" indent="-246063" algn="l" rtl="0" eaLnBrk="0" fontAlgn="base" hangingPunct="0">
        <a:spcBef>
          <a:spcPct val="70000"/>
        </a:spcBef>
        <a:spcAft>
          <a:spcPct val="0"/>
        </a:spcAft>
        <a:buClr>
          <a:srgbClr val="FF3300"/>
        </a:buClr>
        <a:buChar char="•"/>
        <a:defRPr sz="2400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461963" indent="-214313" algn="l" rtl="0" eaLnBrk="0" fontAlgn="base" hangingPunct="0">
        <a:spcBef>
          <a:spcPct val="40000"/>
        </a:spcBef>
        <a:spcAft>
          <a:spcPct val="0"/>
        </a:spcAft>
        <a:buChar char="•"/>
        <a:defRPr sz="1700">
          <a:solidFill>
            <a:schemeClr val="tx1"/>
          </a:solidFill>
          <a:latin typeface="Trebuchet MS" pitchFamily="34" charset="0"/>
          <a:ea typeface="ＭＳ Ｐゴシック" charset="-128"/>
        </a:defRPr>
      </a:lvl2pPr>
      <a:lvl3pPr marL="708025" indent="-244475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—"/>
        <a:defRPr sz="2000">
          <a:solidFill>
            <a:schemeClr val="tx2"/>
          </a:solidFill>
          <a:latin typeface="+mn-lt"/>
          <a:ea typeface="ＭＳ Ｐゴシック" charset="-128"/>
        </a:defRPr>
      </a:lvl3pPr>
      <a:lvl4pPr marL="927100" indent="-217488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•"/>
        <a:defRPr sz="2000">
          <a:solidFill>
            <a:schemeClr val="tx2"/>
          </a:solidFill>
          <a:latin typeface="+mn-lt"/>
          <a:ea typeface="ＭＳ Ｐゴシック" charset="-128"/>
        </a:defRPr>
      </a:lvl4pPr>
      <a:lvl5pPr marL="1125538" indent="-19685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•"/>
        <a:defRPr sz="2000">
          <a:solidFill>
            <a:schemeClr val="tx2"/>
          </a:solidFill>
          <a:latin typeface="+mn-lt"/>
          <a:ea typeface="ＭＳ Ｐゴシック" charset="-128"/>
        </a:defRPr>
      </a:lvl5pPr>
      <a:lvl6pPr marL="1582738" indent="-196850" algn="l" rtl="0" fontAlgn="base">
        <a:spcBef>
          <a:spcPct val="20000"/>
        </a:spcBef>
        <a:spcAft>
          <a:spcPct val="0"/>
        </a:spcAft>
        <a:buClr>
          <a:srgbClr val="FF3300"/>
        </a:buClr>
        <a:buChar char="•"/>
        <a:defRPr sz="2000">
          <a:solidFill>
            <a:schemeClr val="tx2"/>
          </a:solidFill>
          <a:latin typeface="+mn-lt"/>
        </a:defRPr>
      </a:lvl6pPr>
      <a:lvl7pPr marL="2039938" indent="-196850" algn="l" rtl="0" fontAlgn="base">
        <a:spcBef>
          <a:spcPct val="20000"/>
        </a:spcBef>
        <a:spcAft>
          <a:spcPct val="0"/>
        </a:spcAft>
        <a:buClr>
          <a:srgbClr val="FF3300"/>
        </a:buClr>
        <a:buChar char="•"/>
        <a:defRPr sz="2000">
          <a:solidFill>
            <a:schemeClr val="tx2"/>
          </a:solidFill>
          <a:latin typeface="+mn-lt"/>
        </a:defRPr>
      </a:lvl7pPr>
      <a:lvl8pPr marL="2497138" indent="-196850" algn="l" rtl="0" fontAlgn="base">
        <a:spcBef>
          <a:spcPct val="20000"/>
        </a:spcBef>
        <a:spcAft>
          <a:spcPct val="0"/>
        </a:spcAft>
        <a:buClr>
          <a:srgbClr val="FF3300"/>
        </a:buClr>
        <a:buChar char="•"/>
        <a:defRPr sz="2000">
          <a:solidFill>
            <a:schemeClr val="tx2"/>
          </a:solidFill>
          <a:latin typeface="+mn-lt"/>
        </a:defRPr>
      </a:lvl8pPr>
      <a:lvl9pPr marL="2954338" indent="-196850" algn="l" rtl="0" fontAlgn="base">
        <a:spcBef>
          <a:spcPct val="20000"/>
        </a:spcBef>
        <a:spcAft>
          <a:spcPct val="0"/>
        </a:spcAft>
        <a:buClr>
          <a:srgbClr val="FF3300"/>
        </a:buClr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ademia.edu/9261623/The_F_word_information_literacy_find_and_other_verbs" TargetMode="External"/><Relationship Id="rId7" Type="http://schemas.openxmlformats.org/officeDocument/2006/relationships/hyperlink" Target="http://eprints.mdx.ac.uk/19416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prints.mdx.ac.uk/18944/" TargetMode="External"/><Relationship Id="rId5" Type="http://schemas.openxmlformats.org/officeDocument/2006/relationships/hyperlink" Target="http://eprints.mdx.ac.uk/10230/" TargetMode="External"/><Relationship Id="rId4" Type="http://schemas.openxmlformats.org/officeDocument/2006/relationships/hyperlink" Target="http://eprints.mdx.ac.uk/21072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10" Type="http://schemas.openxmlformats.org/officeDocument/2006/relationships/image" Target="../media/image18.jpg"/><Relationship Id="rId4" Type="http://schemas.openxmlformats.org/officeDocument/2006/relationships/image" Target="../media/image12.jpeg"/><Relationship Id="rId9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1.staticflickr.com/6/5705/21496317363_a2a99d7fcf_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" r="7466"/>
          <a:stretch/>
        </p:blipFill>
        <p:spPr bwMode="auto">
          <a:xfrm>
            <a:off x="-20067" y="-16618"/>
            <a:ext cx="9148827" cy="687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Triangle 4"/>
          <p:cNvSpPr/>
          <p:nvPr/>
        </p:nvSpPr>
        <p:spPr>
          <a:xfrm rot="5400000">
            <a:off x="20764" y="-47155"/>
            <a:ext cx="3384376" cy="3456384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 descr="MU_LDN_CMYK_sma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7524" y="440668"/>
            <a:ext cx="1408156" cy="5760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20067" y="5164311"/>
            <a:ext cx="9144000" cy="138499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endParaRPr lang="en-GB" sz="100" b="1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GB" sz="4800" b="1" dirty="0">
                <a:solidFill>
                  <a:schemeClr val="bg1"/>
                </a:solidFill>
                <a:latin typeface="+mn-lt"/>
              </a:rPr>
              <a:t>Chain reaction:  </a:t>
            </a:r>
          </a:p>
          <a:p>
            <a:pPr algn="ctr"/>
            <a:r>
              <a:rPr lang="en-GB" sz="2400" b="1" dirty="0">
                <a:solidFill>
                  <a:schemeClr val="bg1"/>
                </a:solidFill>
                <a:latin typeface="+mn-lt"/>
              </a:rPr>
              <a:t>How inspiration for us became inspiration for others </a:t>
            </a:r>
          </a:p>
          <a:p>
            <a:pPr algn="ctr"/>
            <a:endParaRPr lang="en-GB" sz="11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19431" y="240613"/>
            <a:ext cx="4231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b="1" dirty="0">
                <a:solidFill>
                  <a:schemeClr val="bg1"/>
                </a:solidFill>
                <a:latin typeface="+mn-lt"/>
              </a:rPr>
              <a:t>M25 Conference May 2017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651032"/>
            <a:ext cx="242446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>
                <a:solidFill>
                  <a:schemeClr val="bg1"/>
                </a:solidFill>
                <a:latin typeface="+mn-lt"/>
              </a:rPr>
              <a:t>https://c1.staticflickr.com/6/5705/21496317363_a2a99d7fcf_b.jpg</a:t>
            </a:r>
          </a:p>
        </p:txBody>
      </p:sp>
    </p:spTree>
    <p:extLst>
      <p:ext uri="{BB962C8B-B14F-4D97-AF65-F5344CB8AC3E}">
        <p14:creationId xmlns:p14="http://schemas.microsoft.com/office/powerpoint/2010/main" val="16494518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the end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1432"/>
          <a:stretch>
            <a:fillRect/>
          </a:stretch>
        </p:blipFill>
        <p:spPr>
          <a:xfrm>
            <a:off x="0" y="-30233"/>
            <a:ext cx="9144000" cy="6888233"/>
          </a:xfrm>
        </p:spPr>
      </p:pic>
      <p:sp>
        <p:nvSpPr>
          <p:cNvPr id="3" name="TextBox 2"/>
          <p:cNvSpPr txBox="1"/>
          <p:nvPr/>
        </p:nvSpPr>
        <p:spPr>
          <a:xfrm>
            <a:off x="333155" y="274320"/>
            <a:ext cx="71192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+mn-lt"/>
              </a:rPr>
              <a:t>Dr Adam Edwards </a:t>
            </a:r>
            <a:r>
              <a:rPr lang="en-GB" sz="2400" dirty="0">
                <a:solidFill>
                  <a:schemeClr val="bg1"/>
                </a:solidFill>
                <a:latin typeface="+mn-lt"/>
              </a:rPr>
              <a:t>a.edwards@mdx.ac.uk</a:t>
            </a:r>
          </a:p>
          <a:p>
            <a:endParaRPr lang="en-GB" sz="2400" dirty="0">
              <a:solidFill>
                <a:schemeClr val="bg1"/>
              </a:solidFill>
              <a:latin typeface="+mn-lt"/>
            </a:endParaRPr>
          </a:p>
          <a:p>
            <a:r>
              <a:rPr lang="en-GB" sz="2400" b="1" dirty="0">
                <a:solidFill>
                  <a:srgbClr val="FF0000"/>
                </a:solidFill>
                <a:latin typeface="+mn-lt"/>
              </a:rPr>
              <a:t>Dr Vanessa Hill </a:t>
            </a:r>
            <a:r>
              <a:rPr lang="en-GB" sz="2400" dirty="0">
                <a:solidFill>
                  <a:schemeClr val="bg1"/>
                </a:solidFill>
                <a:latin typeface="+mn-lt"/>
              </a:rPr>
              <a:t>v.hill@mdx.ac.uk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241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38890"/>
            <a:ext cx="9143999" cy="669303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pPr marL="0" indent="0">
              <a:buNone/>
            </a:pPr>
            <a:endParaRPr lang="en-GB" sz="1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GB" sz="1700" b="1" dirty="0" smtClean="0">
                <a:solidFill>
                  <a:srgbClr val="FF0000"/>
                </a:solidFill>
              </a:rPr>
              <a:t>http</a:t>
            </a:r>
            <a:r>
              <a:rPr lang="en-GB" sz="1700" b="1" dirty="0">
                <a:solidFill>
                  <a:srgbClr val="FF0000"/>
                </a:solidFill>
              </a:rPr>
              <a:t>://</a:t>
            </a:r>
            <a:r>
              <a:rPr lang="en-GB" sz="1700" b="1" dirty="0" smtClean="0">
                <a:solidFill>
                  <a:srgbClr val="FF0000"/>
                </a:solidFill>
              </a:rPr>
              <a:t>www.mdx.ac.uk/courses/postgraduate-research-degrees/iwbl-dprof-public-works</a:t>
            </a:r>
            <a:endParaRPr lang="en-GB" sz="17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3292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1940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853" y="332643"/>
            <a:ext cx="7737475" cy="474663"/>
          </a:xfrm>
        </p:spPr>
        <p:txBody>
          <a:bodyPr/>
          <a:lstStyle/>
          <a:p>
            <a:r>
              <a:rPr lang="en-GB" sz="4400" dirty="0">
                <a:solidFill>
                  <a:srgbClr val="FF0000"/>
                </a:solidFill>
              </a:rPr>
              <a:t>References</a:t>
            </a:r>
            <a:endParaRPr lang="en-GB" sz="44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1357093"/>
            <a:ext cx="7737475" cy="5279501"/>
          </a:xfrm>
        </p:spPr>
        <p:txBody>
          <a:bodyPr/>
          <a:lstStyle/>
          <a:p>
            <a:r>
              <a:rPr lang="en-GB" sz="1400" dirty="0">
                <a:solidFill>
                  <a:schemeClr val="bg1"/>
                </a:solidFill>
              </a:rPr>
              <a:t>Coonan, E. (2014). </a:t>
            </a:r>
            <a:r>
              <a:rPr lang="en-GB" sz="1400" i="1" dirty="0">
                <a:solidFill>
                  <a:schemeClr val="bg1"/>
                </a:solidFill>
              </a:rPr>
              <a:t>The 'F' word: information literacy, 'find', and other verbs. </a:t>
            </a:r>
            <a:r>
              <a:rPr lang="en-GB" sz="1400" dirty="0">
                <a:solidFill>
                  <a:schemeClr val="bg1"/>
                </a:solidFill>
              </a:rPr>
              <a:t>Academia.edu. Available at </a:t>
            </a:r>
            <a:r>
              <a:rPr lang="en-GB" sz="1400" dirty="0">
                <a:solidFill>
                  <a:srgbClr val="FF0000"/>
                </a:solidFill>
                <a:hlinkClick r:id="rId3"/>
              </a:rPr>
              <a:t>https://</a:t>
            </a:r>
            <a:r>
              <a:rPr lang="en-GB" sz="1400" dirty="0" smtClean="0">
                <a:solidFill>
                  <a:srgbClr val="FF0000"/>
                </a:solidFill>
                <a:hlinkClick r:id="rId3"/>
              </a:rPr>
              <a:t>www.academia.edu/9261623/The_F_word_information_literacy_find_and_other_verbs</a:t>
            </a:r>
            <a:endParaRPr lang="en-GB" sz="1400" dirty="0" smtClean="0">
              <a:solidFill>
                <a:srgbClr val="FF0000"/>
              </a:solidFill>
            </a:endParaRPr>
          </a:p>
          <a:p>
            <a:endParaRPr lang="en-GB" sz="1400" dirty="0">
              <a:solidFill>
                <a:srgbClr val="FF0000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Edwards, J. A. (2017) ‘Evolving pedagogical practice at Middlesex University: the state of our art’. </a:t>
            </a:r>
            <a:r>
              <a:rPr lang="en-GB" sz="1400" i="1" dirty="0">
                <a:solidFill>
                  <a:schemeClr val="bg1"/>
                </a:solidFill>
              </a:rPr>
              <a:t>SCONUL Focus </a:t>
            </a:r>
            <a:r>
              <a:rPr lang="en-GB" sz="1400" dirty="0">
                <a:solidFill>
                  <a:schemeClr val="bg1"/>
                </a:solidFill>
              </a:rPr>
              <a:t>(68). pp. 47-57. Available at </a:t>
            </a:r>
            <a:r>
              <a:rPr lang="en-GB" sz="1400" dirty="0">
                <a:solidFill>
                  <a:schemeClr val="bg1"/>
                </a:solidFill>
                <a:hlinkClick r:id="rId4"/>
              </a:rPr>
              <a:t>http://eprints.mdx.ac.uk/21072</a:t>
            </a:r>
            <a:r>
              <a:rPr lang="en-GB" sz="1400" dirty="0" smtClean="0">
                <a:solidFill>
                  <a:schemeClr val="bg1"/>
                </a:solidFill>
                <a:hlinkClick r:id="rId4"/>
              </a:rPr>
              <a:t>/</a:t>
            </a:r>
            <a:endParaRPr lang="en-GB" sz="1400" dirty="0" smtClean="0">
              <a:solidFill>
                <a:schemeClr val="bg1"/>
              </a:solidFill>
            </a:endParaRP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Edwards, J. A. and Hill, V. (2012) ‘Does it really improve their marks? : a brief foray into measuring the impact of information literacy training at Middlesex Universi</a:t>
            </a:r>
            <a:r>
              <a:rPr lang="en-GB" sz="1400" i="1" dirty="0">
                <a:solidFill>
                  <a:schemeClr val="bg1"/>
                </a:solidFill>
              </a:rPr>
              <a:t>ty’.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r>
              <a:rPr lang="en-GB" sz="1400" i="1" dirty="0">
                <a:solidFill>
                  <a:schemeClr val="bg1"/>
                </a:solidFill>
              </a:rPr>
              <a:t>SCONUL Focus</a:t>
            </a:r>
            <a:r>
              <a:rPr lang="en-GB" sz="1400" dirty="0">
                <a:solidFill>
                  <a:schemeClr val="bg1"/>
                </a:solidFill>
              </a:rPr>
              <a:t> (56). pp. 27-28. Available at </a:t>
            </a:r>
            <a:r>
              <a:rPr lang="en-GB" sz="1400" dirty="0">
                <a:solidFill>
                  <a:schemeClr val="bg1"/>
                </a:solidFill>
                <a:hlinkClick r:id="rId5"/>
              </a:rPr>
              <a:t>http://eprints.mdx.ac.uk/10230</a:t>
            </a:r>
            <a:r>
              <a:rPr lang="en-GB" sz="1400" dirty="0" smtClean="0">
                <a:solidFill>
                  <a:schemeClr val="bg1"/>
                </a:solidFill>
                <a:hlinkClick r:id="rId5"/>
              </a:rPr>
              <a:t>/</a:t>
            </a:r>
            <a:endParaRPr lang="en-GB" sz="1400" dirty="0" smtClean="0">
              <a:solidFill>
                <a:schemeClr val="bg1"/>
              </a:solidFill>
            </a:endParaRP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Edwards, J. A. and Hill, V. (2016). </a:t>
            </a:r>
            <a:r>
              <a:rPr lang="en-GB" sz="1400" i="1" dirty="0">
                <a:solidFill>
                  <a:schemeClr val="bg1"/>
                </a:solidFill>
              </a:rPr>
              <a:t>Demythologising librarianship: future librarians in a changing literacy landscape</a:t>
            </a:r>
            <a:r>
              <a:rPr lang="en-GB" sz="1400" dirty="0">
                <a:solidFill>
                  <a:schemeClr val="bg1"/>
                </a:solidFill>
              </a:rPr>
              <a:t>. </a:t>
            </a:r>
            <a:r>
              <a:rPr lang="en-GB" sz="1400" dirty="0" err="1">
                <a:solidFill>
                  <a:schemeClr val="bg1"/>
                </a:solidFill>
              </a:rPr>
              <a:t>DProf</a:t>
            </a:r>
            <a:r>
              <a:rPr lang="en-GB" sz="1400" dirty="0">
                <a:solidFill>
                  <a:schemeClr val="bg1"/>
                </a:solidFill>
              </a:rPr>
              <a:t>. Middlesex University. Available at </a:t>
            </a:r>
            <a:r>
              <a:rPr lang="en-GB" sz="1400" u="sng" dirty="0">
                <a:hlinkClick r:id="rId6"/>
              </a:rPr>
              <a:t>http://eprints.mdx.ac.uk/18944</a:t>
            </a:r>
            <a:r>
              <a:rPr lang="en-GB" sz="1400" u="sng" dirty="0" smtClean="0">
                <a:hlinkClick r:id="rId6"/>
              </a:rPr>
              <a:t>/</a:t>
            </a:r>
            <a:endParaRPr lang="en-GB" sz="1400" u="sng" dirty="0" smtClean="0"/>
          </a:p>
          <a:p>
            <a:r>
              <a:rPr lang="en-GB" sz="1400" u="sng" dirty="0" smtClean="0"/>
              <a:t> </a:t>
            </a:r>
            <a:endParaRPr lang="en-GB" sz="1400" u="sng" dirty="0"/>
          </a:p>
          <a:p>
            <a:r>
              <a:rPr lang="en-GB" sz="1400" dirty="0" err="1">
                <a:solidFill>
                  <a:schemeClr val="bg1"/>
                </a:solidFill>
              </a:rPr>
              <a:t>Rahanu,H</a:t>
            </a:r>
            <a:r>
              <a:rPr lang="en-GB" sz="1400" dirty="0">
                <a:solidFill>
                  <a:schemeClr val="bg1"/>
                </a:solidFill>
              </a:rPr>
              <a:t>., </a:t>
            </a:r>
            <a:r>
              <a:rPr lang="en-GB" sz="1400" dirty="0" err="1">
                <a:solidFill>
                  <a:schemeClr val="bg1"/>
                </a:solidFill>
              </a:rPr>
              <a:t>Georgiadou</a:t>
            </a:r>
            <a:r>
              <a:rPr lang="en-GB" sz="1400" dirty="0">
                <a:solidFill>
                  <a:schemeClr val="bg1"/>
                </a:solidFill>
              </a:rPr>
              <a:t>, E., Khan, N., Colson, R., Hill, V. and Edwards, A. (2016). ‘The development of student learning and information literacy: a case study.’ </a:t>
            </a:r>
            <a:r>
              <a:rPr lang="en-GB" sz="1400" i="1" dirty="0">
                <a:solidFill>
                  <a:schemeClr val="bg1"/>
                </a:solidFill>
              </a:rPr>
              <a:t>Education for Information</a:t>
            </a:r>
            <a:r>
              <a:rPr lang="en-GB" sz="1400" dirty="0">
                <a:solidFill>
                  <a:schemeClr val="bg1"/>
                </a:solidFill>
              </a:rPr>
              <a:t>, 32(3). pp.1-14. Available at </a:t>
            </a:r>
            <a:r>
              <a:rPr lang="en-GB" sz="1400" u="sng" dirty="0">
                <a:solidFill>
                  <a:schemeClr val="bg1"/>
                </a:solidFill>
                <a:hlinkClick r:id="rId7"/>
              </a:rPr>
              <a:t>http://eprints.mdx.ac.uk/19416/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sz="1400" u="sng" dirty="0"/>
          </a:p>
          <a:p>
            <a:endParaRPr lang="en-GB" sz="1400" dirty="0">
              <a:solidFill>
                <a:schemeClr val="bg1"/>
              </a:solidFill>
            </a:endParaRPr>
          </a:p>
          <a:p>
            <a:endParaRPr lang="en-GB" sz="1400" dirty="0">
              <a:solidFill>
                <a:schemeClr val="bg1"/>
              </a:solidFill>
            </a:endParaRPr>
          </a:p>
          <a:p>
            <a:endParaRPr lang="en-GB" sz="1400" dirty="0">
              <a:solidFill>
                <a:schemeClr val="bg1"/>
              </a:solidFill>
            </a:endParaRPr>
          </a:p>
          <a:p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4290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631" y="6535451"/>
            <a:ext cx="41833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2"/>
                </a:solidFill>
                <a:latin typeface="+mn-lt"/>
              </a:rPr>
              <a:t>https://commons.wikimedia.org/wiki/File:Spaghetti-Junction-Crop.jpg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1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9901" y="6535451"/>
            <a:ext cx="60410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  <a:latin typeface="+mn-lt"/>
              </a:rPr>
              <a:t>http://quest.eb.com.ezproxy.mdx.ac.uk/search/spaghetti-junction/1/132_1303499/Motorway-junction</a:t>
            </a:r>
          </a:p>
        </p:txBody>
      </p:sp>
    </p:spTree>
    <p:extLst>
      <p:ext uri="{BB962C8B-B14F-4D97-AF65-F5344CB8AC3E}">
        <p14:creationId xmlns:p14="http://schemas.microsoft.com/office/powerpoint/2010/main" val="39759470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9" r="5319"/>
          <a:stretch/>
        </p:blipFill>
        <p:spPr>
          <a:xfrm>
            <a:off x="1" y="21771"/>
            <a:ext cx="9144000" cy="68217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5780" y="620018"/>
            <a:ext cx="809244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  <a:latin typeface="+mn-lt"/>
              </a:rPr>
              <a:t>Inspiration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  <a:latin typeface="+mn-lt"/>
              </a:rPr>
              <a:t>Teaching and learning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  <a:latin typeface="+mn-lt"/>
              </a:rPr>
              <a:t>Back to basics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  <a:latin typeface="+mn-lt"/>
              </a:rPr>
              <a:t>Games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  <a:latin typeface="+mn-lt"/>
              </a:rPr>
              <a:t>Solutions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4911" y="6502162"/>
            <a:ext cx="80924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  <a:latin typeface="+mn-lt"/>
              </a:rPr>
              <a:t>http://maxpixel.freegreatpicture.com/Sunrise-Blue-Horizon-Sky-Sunlight-Clouds-Dawn-165094</a:t>
            </a:r>
          </a:p>
        </p:txBody>
      </p:sp>
    </p:spTree>
    <p:extLst>
      <p:ext uri="{BB962C8B-B14F-4D97-AF65-F5344CB8AC3E}">
        <p14:creationId xmlns:p14="http://schemas.microsoft.com/office/powerpoint/2010/main" val="12509980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" r="9166"/>
          <a:stretch/>
        </p:blipFill>
        <p:spPr>
          <a:xfrm>
            <a:off x="0" y="0"/>
            <a:ext cx="3550294" cy="26861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2862"/>
            <a:ext cx="2681949" cy="41851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9"/>
          <a:stretch/>
        </p:blipFill>
        <p:spPr>
          <a:xfrm rot="5400000">
            <a:off x="1977343" y="3384114"/>
            <a:ext cx="4178494" cy="27692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89"/>
          <a:stretch/>
        </p:blipFill>
        <p:spPr>
          <a:xfrm>
            <a:off x="5451231" y="2679507"/>
            <a:ext cx="3692769" cy="41784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96"/>
          <a:stretch/>
        </p:blipFill>
        <p:spPr>
          <a:xfrm>
            <a:off x="6580319" y="3173"/>
            <a:ext cx="2563681" cy="26829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78"/>
          <a:stretch/>
        </p:blipFill>
        <p:spPr>
          <a:xfrm>
            <a:off x="3550294" y="-6645"/>
            <a:ext cx="3054222" cy="267950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6057" y="6210714"/>
            <a:ext cx="8311896" cy="53860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charset="0"/>
                <a:ea typeface="ＭＳ Ｐゴシック" charset="-128"/>
                <a:cs typeface="+mn-cs"/>
              </a:defRPr>
            </a:lvl9pPr>
          </a:lstStyle>
          <a:p>
            <a:pPr algn="ctr"/>
            <a:endParaRPr lang="en-GB" sz="400" b="1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GB" b="1" dirty="0">
                <a:solidFill>
                  <a:schemeClr val="bg1"/>
                </a:solidFill>
                <a:latin typeface="+mn-lt"/>
              </a:rPr>
              <a:t>https://contentbuilder.merlot.org/toolkit/users/Adam17/edwardshill</a:t>
            </a:r>
          </a:p>
          <a:p>
            <a:pPr algn="ctr"/>
            <a:r>
              <a:rPr lang="en-GB" sz="5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988525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0" r="25410"/>
          <a:stretch/>
        </p:blipFill>
        <p:spPr bwMode="auto">
          <a:xfrm rot="5400000">
            <a:off x="678107" y="1778110"/>
            <a:ext cx="2330443" cy="3383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6" t="9895" r="23210"/>
          <a:stretch/>
        </p:blipFill>
        <p:spPr bwMode="auto">
          <a:xfrm rot="5400000">
            <a:off x="868985" y="4039680"/>
            <a:ext cx="1938733" cy="3393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3" t="22717" r="5792" b="32651"/>
          <a:stretch/>
        </p:blipFill>
        <p:spPr>
          <a:xfrm>
            <a:off x="3656383" y="180590"/>
            <a:ext cx="2797426" cy="1980301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1" r="37011"/>
          <a:stretch/>
        </p:blipFill>
        <p:spPr bwMode="auto">
          <a:xfrm rot="5400000">
            <a:off x="830105" y="-532293"/>
            <a:ext cx="2016493" cy="3393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0696" y="1764653"/>
            <a:ext cx="2682241" cy="33855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+mn-lt"/>
              </a:rPr>
              <a:t>NHS workshop Sept 2014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0696" y="6245489"/>
            <a:ext cx="2682241" cy="33855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+mn-lt"/>
              </a:rPr>
              <a:t>NHS workshop Sept 2014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40479" y="1727896"/>
            <a:ext cx="2682241" cy="33855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+mn-lt"/>
              </a:rPr>
              <a:t>British Library Jan 2014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599" y="4190339"/>
            <a:ext cx="2438401" cy="33855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+mn-lt"/>
              </a:rPr>
              <a:t>CILIP conference 2015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4410" y="182181"/>
            <a:ext cx="2467162" cy="33031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79096" y="3024713"/>
            <a:ext cx="2226365" cy="33855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+mn-lt"/>
              </a:rPr>
              <a:t>CILIP SLG Nov 2015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l="11423" t="27449" r="26940" b="4089"/>
          <a:stretch/>
        </p:blipFill>
        <p:spPr>
          <a:xfrm>
            <a:off x="3659639" y="4375157"/>
            <a:ext cx="2797426" cy="233044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968416" y="6245489"/>
            <a:ext cx="2226365" cy="33855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+mn-lt"/>
              </a:rPr>
              <a:t>THELMAs June 2014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4" r="4992" b="14455"/>
          <a:stretch/>
        </p:blipFill>
        <p:spPr>
          <a:xfrm>
            <a:off x="3671680" y="2304466"/>
            <a:ext cx="2785385" cy="193873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780171" y="3806974"/>
            <a:ext cx="2567956" cy="33855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+mn-lt"/>
              </a:rPr>
              <a:t>Wellington School 2016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6" t="44525" r="18594" b="6462"/>
          <a:stretch/>
        </p:blipFill>
        <p:spPr>
          <a:xfrm>
            <a:off x="6564411" y="3601039"/>
            <a:ext cx="2484816" cy="310456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889687" y="6234461"/>
            <a:ext cx="1874067" cy="33855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+mn-lt"/>
              </a:rPr>
              <a:t>LISSEE Mar 2016</a:t>
            </a:r>
          </a:p>
        </p:txBody>
      </p:sp>
    </p:spTree>
    <p:extLst>
      <p:ext uri="{BB962C8B-B14F-4D97-AF65-F5344CB8AC3E}">
        <p14:creationId xmlns:p14="http://schemas.microsoft.com/office/powerpoint/2010/main" val="11052823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" r="4616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312838"/>
            <a:ext cx="9144000" cy="66172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900" b="1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GB" sz="1600" b="1" dirty="0">
                <a:solidFill>
                  <a:schemeClr val="bg1"/>
                </a:solidFill>
                <a:latin typeface="+mn-lt"/>
              </a:rPr>
              <a:t>http://www.mdx.ac.uk/courses/postgraduate-research-degrees/iwbl-dprof-public-works</a:t>
            </a:r>
          </a:p>
          <a:p>
            <a:pPr algn="ctr"/>
            <a:endParaRPr lang="en-GB" sz="11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2346" y="6497053"/>
            <a:ext cx="51254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  <a:latin typeface="+mn-lt"/>
              </a:rPr>
              <a:t>http://quest.eb.com.ezproxy.mdx.ac.uk/search/laurel-and-hardy/1/115_882375/Laurel-And-Hardy</a:t>
            </a:r>
          </a:p>
        </p:txBody>
      </p:sp>
    </p:spTree>
    <p:extLst>
      <p:ext uri="{BB962C8B-B14F-4D97-AF65-F5344CB8AC3E}">
        <p14:creationId xmlns:p14="http://schemas.microsoft.com/office/powerpoint/2010/main" val="24612955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2" r="6282"/>
          <a:stretch/>
        </p:blipFill>
        <p:spPr>
          <a:xfrm>
            <a:off x="0" y="-2276"/>
            <a:ext cx="9144000" cy="68602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3437" y="6470268"/>
            <a:ext cx="57553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  <a:latin typeface="+mn-lt"/>
              </a:rPr>
              <a:t>http://quest.eb.com/search/light-bulb/1/132_1447093/Light-bulb</a:t>
            </a:r>
          </a:p>
        </p:txBody>
      </p:sp>
    </p:spTree>
    <p:extLst>
      <p:ext uri="{BB962C8B-B14F-4D97-AF65-F5344CB8AC3E}">
        <p14:creationId xmlns:p14="http://schemas.microsoft.com/office/powerpoint/2010/main" val="4150993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-media-cache-ak0.pinimg.com/236x/9e/7f/69/9e7f6989c938d4c5734d220a9850a1c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439" y="3442360"/>
            <a:ext cx="1655828" cy="251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-media-cache-ak0.pinimg.com/236x/20/ec/4a/20ec4a4ec574b2de90f08242397d75f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193" y="3442359"/>
            <a:ext cx="1755814" cy="250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-media-cache-ak0.pinimg.com/236x/b8/5f/b9/b85fb998ef496fa2e15bfb7e948c614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08" y="3475832"/>
            <a:ext cx="1580788" cy="248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booklikes.com/upload/post/d/7/d72d3c0672c3d60d33187b0628bcd91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811" y="3442360"/>
            <a:ext cx="1501285" cy="251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i126.photobucket.com/albums/p85/Rehvenge/Book%20Covers/killerlibrarian_zpsa4efb4b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33" y="706699"/>
            <a:ext cx="1580374" cy="258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s-media-cache-ak0.pinimg.com/236x/81/74/13/8174132ad8ec2ad4d669965d0a217a31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2"/>
          <a:stretch/>
        </p:blipFill>
        <p:spPr bwMode="auto">
          <a:xfrm>
            <a:off x="5769683" y="689081"/>
            <a:ext cx="1560829" cy="253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s-media-cache-ak0.pinimg.com/236x/c3/25/9d/c3259d689a2967783b198f8a8bd6174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08" y="689081"/>
            <a:ext cx="1718756" cy="257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s-media-cache-ak0.pinimg.com/236x/a0/99/c6/a099c6a54c301ad2978a7489de10f66c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339" y="689081"/>
            <a:ext cx="1573027" cy="2606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s-media-cache-ak0.pinimg.com/236x/5f/48/d8/5f48d876450e82ceecb97b09102aaa9f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198" y="689081"/>
            <a:ext cx="1868500" cy="260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://40.media.tumblr.com/ebb663a4b66204b1d710f035428dbb13/tumblr_nkhw99tQM41ti23fgo1_400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800" y="3461234"/>
            <a:ext cx="1754207" cy="251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5112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ak Tree, Acorns, Oak, Nature, Tree, Leaf, Autum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0629" y="6497637"/>
            <a:ext cx="4038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  <a:latin typeface="+mn-lt"/>
              </a:rPr>
              <a:t>https://pixabay.com/p-746453/?no_redirect</a:t>
            </a:r>
          </a:p>
        </p:txBody>
      </p:sp>
    </p:spTree>
    <p:extLst>
      <p:ext uri="{BB962C8B-B14F-4D97-AF65-F5344CB8AC3E}">
        <p14:creationId xmlns:p14="http://schemas.microsoft.com/office/powerpoint/2010/main" val="40196055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2&quot; unique_id=&quot;10002&quot;&gt;&lt;object type=&quot;3&quot; unique_id=&quot;19244&quot;&gt;&lt;property id=&quot;20148&quot; value=&quot;5&quot;/&gt;&lt;property id=&quot;20300&quot; value=&quot;Slide 10 - &amp;quot;SOS&amp;quot;&quot;/&gt;&lt;property id=&quot;20307&quot; value=&quot;458&quot;/&gt;&lt;/object&gt;&lt;object type=&quot;3&quot; unique_id=&quot;19247&quot;&gt;&lt;property id=&quot;20148&quot; value=&quot;5&quot;/&gt;&lt;property id=&quot;20300&quot; value=&quot;Slide 21 - &amp;quot;Greatest Hits&amp;quot;&quot;/&gt;&lt;property id=&quot;20307&quot; value=&quot;461&quot;/&gt;&lt;/object&gt;&lt;object type=&quot;3&quot; unique_id=&quot;19248&quot;&gt;&lt;property id=&quot;20148&quot; value=&quot;5&quot;/&gt;&lt;property id=&quot;20300&quot; value=&quot;Slide 29 - &amp;quot;Thinking about keywords&amp;quot;&quot;/&gt;&lt;property id=&quot;20307&quot; value=&quot;462&quot;/&gt;&lt;/object&gt;&lt;object type=&quot;3&quot; unique_id=&quot;19249&quot;&gt;&lt;property id=&quot;20148&quot; value=&quot;5&quot;/&gt;&lt;property id=&quot;20300&quot; value=&quot;Slide 36 - &amp;quot;Take a chance on me&amp;quot;&quot;/&gt;&lt;property id=&quot;20307&quot; value=&quot;463&quot;/&gt;&lt;/object&gt;&lt;object type=&quot;3&quot; unique_id=&quot;19253&quot;&gt;&lt;property id=&quot;20148&quot; value=&quot;5&quot;/&gt;&lt;property id=&quot;20300&quot; value=&quot;Slide 39 - &amp;quot;The winner takes it all&amp;amp;#x09;&amp;quot;&quot;/&gt;&lt;property id=&quot;20307&quot; value=&quot;467&quot;/&gt;&lt;/object&gt;&lt;object type=&quot;3&quot; unique_id=&quot;19605&quot;&gt;&lt;property id=&quot;20148&quot; value=&quot;5&quot;/&gt;&lt;property id=&quot;20300&quot; value=&quot;Slide 14 - &amp;quot;Björn Again&amp;#x0D;&amp;#x0A;&amp;quot;&quot;/&gt;&lt;property id=&quot;20307&quot; value=&quot;470&quot;/&gt;&lt;/object&gt;&lt;object type=&quot;3&quot; unique_id=&quot;19606&quot;&gt;&lt;property id=&quot;20148&quot; value=&quot;5&quot;/&gt;&lt;property id=&quot;20300&quot; value=&quot;Slide 38 - &amp;quot;On and on and on&amp;quot;&quot;/&gt;&lt;property id=&quot;20307&quot; value=&quot;471&quot;/&gt;&lt;/object&gt;&lt;object type=&quot;3&quot; unique_id=&quot;19807&quot;&gt;&lt;property id=&quot;20148&quot; value=&quot;5&quot;/&gt;&lt;property id=&quot;20300&quot; value=&quot;Slide 8 - &amp;quot;Knowing me, knowing you&amp;quot;&quot;/&gt;&lt;property id=&quot;20307&quot; value=&quot;476&quot;/&gt;&lt;/object&gt;&lt;object type=&quot;3&quot; unique_id=&quot;19808&quot;&gt;&lt;property id=&quot;20148&quot; value=&quot;5&quot;/&gt;&lt;property id=&quot;20300&quot; value=&quot;Slide 11 - &amp;quot;Librarians and teaching&amp;quot;&quot;/&gt;&lt;property id=&quot;20307&quot; value=&quot;477&quot;/&gt;&lt;/object&gt;&lt;object type=&quot;3&quot; unique_id=&quot;20087&quot;&gt;&lt;property id=&quot;20148&quot; value=&quot;5&quot;/&gt;&lt;property id=&quot;20300&quot; value=&quot;Slide 16 - &amp;quot;I have a dream&amp;quot;&quot;/&gt;&lt;property id=&quot;20307&quot; value=&quot;481&quot;/&gt;&lt;/object&gt;&lt;object type=&quot;3&quot; unique_id=&quot;20333&quot;&gt;&lt;property id=&quot;20148&quot; value=&quot;5&quot;/&gt;&lt;property id=&quot;20300&quot; value=&quot;Slide 7&quot;/&gt;&lt;property id=&quot;20307&quot; value=&quot;487&quot;/&gt;&lt;/object&gt;&lt;object type=&quot;3&quot; unique_id=&quot;20334&quot;&gt;&lt;property id=&quot;20148&quot; value=&quot;5&quot;/&gt;&lt;property id=&quot;20300&quot; value=&quot;Slide 15 - &amp;quot;The name of the game&amp;quot;&quot;/&gt;&lt;property id=&quot;20307&quot; value=&quot;485&quot;/&gt;&lt;/object&gt;&lt;object type=&quot;3&quot; unique_id=&quot;20335&quot;&gt;&lt;property id=&quot;20148&quot; value=&quot;5&quot;/&gt;&lt;property id=&quot;20300&quot; value=&quot;Slide 40&quot;/&gt;&lt;property id=&quot;20307&quot; value=&quot;486&quot;/&gt;&lt;/object&gt;&lt;object type=&quot;3&quot; unique_id=&quot;20359&quot;&gt;&lt;property id=&quot;20148&quot; value=&quot;5&quot;/&gt;&lt;property id=&quot;20300&quot; value=&quot;Slide 17 - &amp;quot;Super Troupers&amp;quot;&quot;/&gt;&lt;property id=&quot;20307&quot; value=&quot;488&quot;/&gt;&lt;/object&gt;&lt;object type=&quot;3&quot; unique_id=&quot;20361&quot;&gt;&lt;property id=&quot;20148&quot; value=&quot;5&quot;/&gt;&lt;property id=&quot;20300&quot; value=&quot;Slide 41 - &amp;quot;When all is said and done&amp;quot;&quot;/&gt;&lt;property id=&quot;20307&quot; value=&quot;490&quot;/&gt;&lt;/object&gt;&lt;object type=&quot;3&quot; unique_id=&quot;20431&quot;&gt;&lt;property id=&quot;20148&quot; value=&quot;5&quot;/&gt;&lt;property id=&quot;20300&quot; value=&quot;Slide 13 - &amp;quot;Arrival&amp;quot;&quot;/&gt;&lt;property id=&quot;20307&quot; value=&quot;494&quot;/&gt;&lt;/object&gt;&lt;object type=&quot;3&quot; unique_id=&quot;20455&quot;&gt;&lt;property id=&quot;20148&quot; value=&quot;5&quot;/&gt;&lt;property id=&quot;20300&quot; value=&quot;Slide 12 - &amp;quot;Gimme, Gimme, Gimme&amp;quot;&quot;/&gt;&lt;property id=&quot;20307&quot; value=&quot;495&quot;/&gt;&lt;/object&gt;&lt;object type=&quot;3&quot; unique_id=&quot;20456&quot;&gt;&lt;property id=&quot;20148&quot; value=&quot;5&quot;/&gt;&lt;property id=&quot;20300&quot; value=&quot;Slide 18&quot;/&gt;&lt;property id=&quot;20307&quot; value=&quot;496&quot;/&gt;&lt;/object&gt;&lt;object type=&quot;3&quot; unique_id=&quot;20457&quot;&gt;&lt;property id=&quot;20148&quot; value=&quot;5&quot;/&gt;&lt;property id=&quot;20300&quot; value=&quot;Slide 19 - &amp;quot;Initial mapping of Library workshops&amp;quot;&quot;/&gt;&lt;property id=&quot;20307&quot; value=&quot;497&quot;/&gt;&lt;/object&gt;&lt;object type=&quot;3&quot; unique_id=&quot;20458&quot;&gt;&lt;property id=&quot;20148&quot; value=&quot;5&quot;/&gt;&lt;property id=&quot;20300&quot; value=&quot;Slide 20 - &amp;quot;Where we are now&amp;quot;&quot;/&gt;&lt;property id=&quot;20307&quot; value=&quot;498&quot;/&gt;&lt;/object&gt;&lt;object type=&quot;3&quot; unique_id=&quot;20459&quot;&gt;&lt;property id=&quot;20148&quot; value=&quot;5&quot;/&gt;&lt;property id=&quot;20300&quot; value=&quot;Slide 37 - &amp;quot;“If you put me to the test, if you let me try………”&amp;quot;&quot;/&gt;&lt;property id=&quot;20307&quot; value=&quot;501&quot;/&gt;&lt;/object&gt;&lt;object type=&quot;3&quot; unique_id=&quot;20485&quot;&gt;&lt;property id=&quot;20148&quot; value=&quot;5&quot;/&gt;&lt;property id=&quot;20300&quot; value=&quot;Slide 9 - &amp;quot;What’s the name of the game?&amp;quot;&quot;/&gt;&lt;property id=&quot;20307&quot; value=&quot;502&quot;/&gt;&lt;/object&gt;&lt;object type=&quot;3&quot; unique_id=&quot;20537&quot;&gt;&lt;property id=&quot;20148&quot; value=&quot;5&quot;/&gt;&lt;property id=&quot;20300&quot; value=&quot;Slide 1&quot;/&gt;&lt;property id=&quot;20307&quot; value=&quot;504&quot;/&gt;&lt;/object&gt;&lt;object type=&quot;3&quot; unique_id=&quot;20538&quot;&gt;&lt;property id=&quot;20148&quot; value=&quot;5&quot;/&gt;&lt;property id=&quot;20300&quot; value=&quot;Slide 2 - &amp;quot;Welcome&amp;quot;&quot;/&gt;&lt;property id=&quot;20307&quot; value=&quot;503&quot;/&gt;&lt;/object&gt;&lt;object type=&quot;3&quot; unique_id=&quot;20539&quot;&gt;&lt;property id=&quot;20148&quot; value=&quot;5&quot;/&gt;&lt;property id=&quot;20300&quot; value=&quot;Slide 3 - &amp;quot;Middlesex University&amp;quot;&quot;/&gt;&lt;property id=&quot;20307&quot; value=&quot;506&quot;/&gt;&lt;/object&gt;&lt;object type=&quot;3&quot; unique_id=&quot;20540&quot;&gt;&lt;property id=&quot;20148&quot; value=&quot;5&quot;/&gt;&lt;property id=&quot;20300&quot; value=&quot;Slide 4 - &amp;quot;Library and Student Support&amp;quot;&quot;/&gt;&lt;property id=&quot;20307&quot; value=&quot;520&quot;/&gt;&lt;/object&gt;&lt;object type=&quot;3&quot; unique_id=&quot;20541&quot;&gt;&lt;property id=&quot;20148&quot; value=&quot;5&quot;/&gt;&lt;property id=&quot;20300&quot; value=&quot;Slide 5 - &amp;quot;Liaison Librarians – our role&amp;quot;&quot;/&gt;&lt;property id=&quot;20307&quot; value=&quot;521&quot;/&gt;&lt;/object&gt;&lt;object type=&quot;3&quot; unique_id=&quot;20542&quot;&gt;&lt;property id=&quot;20148&quot; value=&quot;5&quot;/&gt;&lt;property id=&quot;20300&quot; value=&quot;Slide 22 - &amp;quot;Thinking about resources&amp;quot;&quot;/&gt;&lt;property id=&quot;20307&quot; value=&quot;507&quot;/&gt;&lt;/object&gt;&lt;object type=&quot;3&quot; unique_id=&quot;20543&quot;&gt;&lt;property id=&quot;20148&quot; value=&quot;5&quot;/&gt;&lt;property id=&quot;20300&quot; value=&quot;Slide 23 - &amp;quot;Books&amp;quot;&quot;/&gt;&lt;property id=&quot;20307&quot; value=&quot;508&quot;/&gt;&lt;/object&gt;&lt;object type=&quot;3&quot; unique_id=&quot;20544&quot;&gt;&lt;property id=&quot;20148&quot; value=&quot;5&quot;/&gt;&lt;property id=&quot;20300&quot; value=&quot;Slide 24 - &amp;quot;Web page&amp;quot;&quot;/&gt;&lt;property id=&quot;20307&quot; value=&quot;509&quot;/&gt;&lt;/object&gt;&lt;object type=&quot;3&quot; unique_id=&quot;20545&quot;&gt;&lt;property id=&quot;20148&quot; value=&quot;5&quot;/&gt;&lt;property id=&quot;20300&quot; value=&quot;Slide 25 - &amp;quot;Newspaper&amp;quot;&quot;/&gt;&lt;property id=&quot;20307&quot; value=&quot;510&quot;/&gt;&lt;/object&gt;&lt;object type=&quot;3&quot; unique_id=&quot;20546&quot;&gt;&lt;property id=&quot;20148&quot; value=&quot;5&quot;/&gt;&lt;property id=&quot;20300&quot; value=&quot;Slide 26 - &amp;quot;Journal&amp;quot;&quot;/&gt;&lt;property id=&quot;20307&quot; value=&quot;511&quot;/&gt;&lt;/object&gt;&lt;object type=&quot;3&quot; unique_id=&quot;20547&quot;&gt;&lt;property id=&quot;20148&quot; value=&quot;5&quot;/&gt;&lt;property id=&quot;20300&quot; value=&quot;Slide 27 - &amp;quot;Popular (trade) journal&amp;quot;&quot;/&gt;&lt;property id=&quot;20307&quot; value=&quot;512&quot;/&gt;&lt;/object&gt;&lt;object type=&quot;3&quot; unique_id=&quot;20548&quot;&gt;&lt;property id=&quot;20148&quot; value=&quot;5&quot;/&gt;&lt;property id=&quot;20300&quot; value=&quot;Slide 28 - &amp;quot;Find out more&amp;#x0D;&amp;#x0A;&amp;#x0D;&amp;#x0A;MyUniHub &amp;gt; MyStudy &amp;gt; MyLibrary &amp;gt; Library Subject Guides &amp;quot;&quot;/&gt;&lt;property id=&quot;20307&quot; value=&quot;513&quot;/&gt;&lt;/object&gt;&lt;object type=&quot;3&quot; unique_id=&quot;20549&quot;&gt;&lt;property id=&quot;20148&quot; value=&quot;5&quot;/&gt;&lt;property id=&quot;20300&quot; value=&quot;Slide 30 - &amp;quot;The real thing&amp;quot;&quot;/&gt;&lt;property id=&quot;20307&quot; value=&quot;514&quot;/&gt;&lt;/object&gt;&lt;object type=&quot;3&quot; unique_id=&quot;20550&quot;&gt;&lt;property id=&quot;20148&quot; value=&quot;5&quot;/&gt;&lt;property id=&quot;20300&quot; value=&quot;Slide 31 - &amp;quot;Finding resources&amp;#x0D;&amp;#x0A;myUniHub &amp;gt; My Study &amp;gt; My Library&amp;#x0D;&amp;#x0A;&amp;#x0D;&amp;#x0A;&amp;quot;&quot;/&gt;&lt;property id=&quot;20307&quot; value=&quot;515&quot;/&gt;&lt;/object&gt;&lt;object type=&quot;3&quot; unique_id=&quot;20551&quot;&gt;&lt;property id=&quot;20148&quot; value=&quot;5&quot;/&gt;&lt;property id=&quot;20300&quot; value=&quot;Slide 32 - &amp;quot;Google vs Summon&amp;quot;&quot;/&gt;&lt;property id=&quot;20307&quot; value=&quot;516&quot;/&gt;&lt;/object&gt;&lt;object type=&quot;3&quot; unique_id=&quot;20552&quot;&gt;&lt;property id=&quot;20148&quot; value=&quot;5&quot;/&gt;&lt;property id=&quot;20300&quot; value=&quot;Slide 33 - &amp;quot;Evaluating information&amp;quot;&quot;/&gt;&lt;property id=&quot;20307&quot; value=&quot;517&quot;/&gt;&lt;/object&gt;&lt;object type=&quot;3&quot; unique_id=&quot;20553&quot;&gt;&lt;property id=&quot;20148&quot; value=&quot;5&quot;/&gt;&lt;property id=&quot;20300&quot; value=&quot;Slide 34 - &amp;quot;Evaluating information&amp;quot;&quot;/&gt;&lt;property id=&quot;20307&quot; value=&quot;518&quot;/&gt;&lt;/object&gt;&lt;object type=&quot;3&quot; unique_id=&quot;20554&quot;&gt;&lt;property id=&quot;20148&quot; value=&quot;5&quot;/&gt;&lt;property id=&quot;20300&quot; value=&quot;Slide 35&quot;/&gt;&lt;property id=&quot;20307&quot; value=&quot;519&quot;/&gt;&lt;/object&gt;&lt;object type=&quot;3&quot; unique_id=&quot;20555&quot;&gt;&lt;property id=&quot;20148&quot; value=&quot;5&quot;/&gt;&lt;property id=&quot;20300&quot; value=&quot;Slide 42&quot;/&gt;&lt;property id=&quot;20307&quot; value=&quot;505&quot;/&gt;&lt;/object&gt;&lt;object type=&quot;3&quot; unique_id=&quot;20600&quot;&gt;&lt;property id=&quot;20148&quot; value=&quot;5&quot;/&gt;&lt;property id=&quot;20300&quot; value=&quot;Slide 6 - &amp;quot;And now….&amp;quot;&quot;/&gt;&lt;property id=&quot;20307&quot; value=&quot;522&quot;/&gt;&lt;/object&gt;&lt;/object&gt;&lt;object type=&quot;8&quot; unique_id=&quot;1003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Custom 2">
      <a:dk1>
        <a:srgbClr val="00CC99"/>
      </a:dk1>
      <a:lt1>
        <a:srgbClr val="FFFFFF"/>
      </a:lt1>
      <a:dk2>
        <a:srgbClr val="6282BF"/>
      </a:dk2>
      <a:lt2>
        <a:srgbClr val="000000"/>
      </a:lt2>
      <a:accent1>
        <a:srgbClr val="0099CC"/>
      </a:accent1>
      <a:accent2>
        <a:srgbClr val="A9AB87"/>
      </a:accent2>
      <a:accent3>
        <a:srgbClr val="B7C1DC"/>
      </a:accent3>
      <a:accent4>
        <a:srgbClr val="DADADA"/>
      </a:accent4>
      <a:accent5>
        <a:srgbClr val="AACAE2"/>
      </a:accent5>
      <a:accent6>
        <a:srgbClr val="999B7A"/>
      </a:accent6>
      <a:hlink>
        <a:srgbClr val="FF0000"/>
      </a:hlink>
      <a:folHlink>
        <a:srgbClr val="FF00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28311</TotalTime>
  <Words>2418</Words>
  <Application>Microsoft Office PowerPoint</Application>
  <PresentationFormat>On-screen Show (4:3)</PresentationFormat>
  <Paragraphs>260</Paragraphs>
  <Slides>13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References</vt:lpstr>
    </vt:vector>
  </TitlesOfParts>
  <Company>mecompany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Middlesex presentation</dc:title>
  <dc:creator>Lara</dc:creator>
  <cp:lastModifiedBy>BH Laptop003</cp:lastModifiedBy>
  <cp:revision>1977</cp:revision>
  <cp:lastPrinted>2015-10-29T16:23:24Z</cp:lastPrinted>
  <dcterms:created xsi:type="dcterms:W3CDTF">2012-03-26T10:37:57Z</dcterms:created>
  <dcterms:modified xsi:type="dcterms:W3CDTF">2017-05-03T08:47:08Z</dcterms:modified>
</cp:coreProperties>
</file>